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 id="2147483984" r:id="rId2"/>
    <p:sldMasterId id="2147483996" r:id="rId3"/>
    <p:sldMasterId id="2147484008" r:id="rId4"/>
  </p:sldMasterIdLst>
  <p:notesMasterIdLst>
    <p:notesMasterId r:id="rId55"/>
  </p:notesMasterIdLst>
  <p:handoutMasterIdLst>
    <p:handoutMasterId r:id="rId56"/>
  </p:handoutMasterIdLst>
  <p:sldIdLst>
    <p:sldId id="256" r:id="rId5"/>
    <p:sldId id="363" r:id="rId6"/>
    <p:sldId id="267" r:id="rId7"/>
    <p:sldId id="364" r:id="rId8"/>
    <p:sldId id="271" r:id="rId9"/>
    <p:sldId id="270" r:id="rId10"/>
    <p:sldId id="268" r:id="rId11"/>
    <p:sldId id="365" r:id="rId12"/>
    <p:sldId id="366" r:id="rId13"/>
    <p:sldId id="367" r:id="rId14"/>
    <p:sldId id="368" r:id="rId15"/>
    <p:sldId id="369" r:id="rId16"/>
    <p:sldId id="370" r:id="rId17"/>
    <p:sldId id="371" r:id="rId18"/>
    <p:sldId id="257" r:id="rId19"/>
    <p:sldId id="263" r:id="rId20"/>
    <p:sldId id="360" r:id="rId21"/>
    <p:sldId id="361" r:id="rId22"/>
    <p:sldId id="362" r:id="rId23"/>
    <p:sldId id="262" r:id="rId24"/>
    <p:sldId id="261" r:id="rId25"/>
    <p:sldId id="264" r:id="rId26"/>
    <p:sldId id="266" r:id="rId27"/>
    <p:sldId id="265" r:id="rId28"/>
    <p:sldId id="258" r:id="rId29"/>
    <p:sldId id="260" r:id="rId30"/>
    <p:sldId id="336" r:id="rId31"/>
    <p:sldId id="259" r:id="rId32"/>
    <p:sldId id="340" r:id="rId33"/>
    <p:sldId id="341" r:id="rId34"/>
    <p:sldId id="308" r:id="rId35"/>
    <p:sldId id="338" r:id="rId36"/>
    <p:sldId id="339" r:id="rId37"/>
    <p:sldId id="347" r:id="rId38"/>
    <p:sldId id="357" r:id="rId39"/>
    <p:sldId id="358" r:id="rId40"/>
    <p:sldId id="359" r:id="rId41"/>
    <p:sldId id="348" r:id="rId42"/>
    <p:sldId id="349" r:id="rId43"/>
    <p:sldId id="342" r:id="rId44"/>
    <p:sldId id="344" r:id="rId45"/>
    <p:sldId id="345" r:id="rId46"/>
    <p:sldId id="346" r:id="rId47"/>
    <p:sldId id="350" r:id="rId48"/>
    <p:sldId id="351" r:id="rId49"/>
    <p:sldId id="352" r:id="rId50"/>
    <p:sldId id="353" r:id="rId51"/>
    <p:sldId id="354" r:id="rId52"/>
    <p:sldId id="333" r:id="rId53"/>
    <p:sldId id="312"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A3E0A-FD8B-4D8C-AE6B-26E6E4CB5652}" v="24" dt="2018-08-30T15:53:22.755"/>
    <p1510:client id="{2F22370A-21D1-1F28-C4D4-9A61424BC39C}" v="1" dt="2019-09-05T10:28:10.018"/>
    <p1510:client id="{4FF38A85-5F7E-4F2C-A14B-B2C4F97133CB}" v="2" dt="2018-09-03T02:25:45.947"/>
    <p1510:client id="{D8DC34D0-6D6A-4638-8B87-1955A2A4D1AB}" v="105" dt="2019-09-04T10:34:55.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939" autoAdjust="0"/>
    <p:restoredTop sz="82710" autoAdjust="0"/>
  </p:normalViewPr>
  <p:slideViewPr>
    <p:cSldViewPr>
      <p:cViewPr varScale="1">
        <p:scale>
          <a:sx n="69" d="100"/>
          <a:sy n="69" d="100"/>
        </p:scale>
        <p:origin x="2165"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987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987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9877"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algn="r" eaLnBrk="1" hangingPunct="1">
              <a:defRPr sz="1200"/>
            </a:lvl1pPr>
          </a:lstStyle>
          <a:p>
            <a:pPr>
              <a:defRPr/>
            </a:pPr>
            <a:fld id="{EB1ADE66-8EAC-4D9D-BF2D-A9E0717E9022}" type="slidenum">
              <a:rPr lang="en-US" altLang="en-US"/>
              <a:pPr>
                <a:defRPr/>
              </a:pPr>
              <a:t>‹#›</a:t>
            </a:fld>
            <a:endParaRPr lang="en-US" altLang="en-US"/>
          </a:p>
        </p:txBody>
      </p:sp>
    </p:spTree>
    <p:extLst>
      <p:ext uri="{BB962C8B-B14F-4D97-AF65-F5344CB8AC3E}">
        <p14:creationId xmlns:p14="http://schemas.microsoft.com/office/powerpoint/2010/main" val="91976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483"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algn="r" eaLnBrk="1" hangingPunct="1">
              <a:defRPr sz="1200"/>
            </a:lvl1pPr>
          </a:lstStyle>
          <a:p>
            <a:pPr>
              <a:defRPr/>
            </a:pPr>
            <a:fld id="{133F7EB0-F497-4F96-9D2F-708D82613908}" type="slidenum">
              <a:rPr lang="en-US" altLang="en-US"/>
              <a:pPr>
                <a:defRPr/>
              </a:pPr>
              <a:t>‹#›</a:t>
            </a:fld>
            <a:endParaRPr lang="en-US" altLang="en-US"/>
          </a:p>
        </p:txBody>
      </p:sp>
    </p:spTree>
    <p:extLst>
      <p:ext uri="{BB962C8B-B14F-4D97-AF65-F5344CB8AC3E}">
        <p14:creationId xmlns:p14="http://schemas.microsoft.com/office/powerpoint/2010/main" val="1106401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F936CF-3F19-4F9D-A4BF-FC50CC8741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52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22</a:t>
            </a:fld>
            <a:endParaRPr lang="en-US" altLang="en-US"/>
          </a:p>
        </p:txBody>
      </p:sp>
    </p:spTree>
    <p:extLst>
      <p:ext uri="{BB962C8B-B14F-4D97-AF65-F5344CB8AC3E}">
        <p14:creationId xmlns:p14="http://schemas.microsoft.com/office/powerpoint/2010/main" val="91605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23</a:t>
            </a:fld>
            <a:endParaRPr lang="en-US" altLang="en-US"/>
          </a:p>
        </p:txBody>
      </p:sp>
    </p:spTree>
    <p:extLst>
      <p:ext uri="{BB962C8B-B14F-4D97-AF65-F5344CB8AC3E}">
        <p14:creationId xmlns:p14="http://schemas.microsoft.com/office/powerpoint/2010/main" val="52461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24</a:t>
            </a:fld>
            <a:endParaRPr lang="en-US" altLang="en-US"/>
          </a:p>
        </p:txBody>
      </p:sp>
    </p:spTree>
    <p:extLst>
      <p:ext uri="{BB962C8B-B14F-4D97-AF65-F5344CB8AC3E}">
        <p14:creationId xmlns:p14="http://schemas.microsoft.com/office/powerpoint/2010/main" val="72949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1">
              <a:defRPr>
                <a:solidFill>
                  <a:schemeClr val="tx1"/>
                </a:solidFill>
                <a:latin typeface="Arial" panose="020B0604020202020204" pitchFamily="34" charset="0"/>
              </a:defRPr>
            </a:lvl2pPr>
            <a:lvl3pPr marL="1142885" indent="-228577">
              <a:defRPr>
                <a:solidFill>
                  <a:schemeClr val="tx1"/>
                </a:solidFill>
                <a:latin typeface="Arial" panose="020B0604020202020204" pitchFamily="34" charset="0"/>
              </a:defRPr>
            </a:lvl3pPr>
            <a:lvl4pPr marL="1600039" indent="-228577">
              <a:defRPr>
                <a:solidFill>
                  <a:schemeClr val="tx1"/>
                </a:solidFill>
                <a:latin typeface="Arial" panose="020B0604020202020204" pitchFamily="34" charset="0"/>
              </a:defRPr>
            </a:lvl4pPr>
            <a:lvl5pPr marL="2057193" indent="-228577">
              <a:defRPr>
                <a:solidFill>
                  <a:schemeClr val="tx1"/>
                </a:solidFill>
                <a:latin typeface="Arial" panose="020B0604020202020204" pitchFamily="34" charset="0"/>
              </a:defRPr>
            </a:lvl5pPr>
            <a:lvl6pPr marL="2514347" indent="-228577" eaLnBrk="0" fontAlgn="base" hangingPunct="0">
              <a:spcBef>
                <a:spcPct val="0"/>
              </a:spcBef>
              <a:spcAft>
                <a:spcPct val="0"/>
              </a:spcAft>
              <a:defRPr>
                <a:solidFill>
                  <a:schemeClr val="tx1"/>
                </a:solidFill>
                <a:latin typeface="Arial" panose="020B0604020202020204" pitchFamily="34" charset="0"/>
              </a:defRPr>
            </a:lvl6pPr>
            <a:lvl7pPr marL="2971502" indent="-228577" eaLnBrk="0" fontAlgn="base" hangingPunct="0">
              <a:spcBef>
                <a:spcPct val="0"/>
              </a:spcBef>
              <a:spcAft>
                <a:spcPct val="0"/>
              </a:spcAft>
              <a:defRPr>
                <a:solidFill>
                  <a:schemeClr val="tx1"/>
                </a:solidFill>
                <a:latin typeface="Arial" panose="020B0604020202020204" pitchFamily="34" charset="0"/>
              </a:defRPr>
            </a:lvl7pPr>
            <a:lvl8pPr marL="3428655" indent="-228577" eaLnBrk="0" fontAlgn="base" hangingPunct="0">
              <a:spcBef>
                <a:spcPct val="0"/>
              </a:spcBef>
              <a:spcAft>
                <a:spcPct val="0"/>
              </a:spcAft>
              <a:defRPr>
                <a:solidFill>
                  <a:schemeClr val="tx1"/>
                </a:solidFill>
                <a:latin typeface="Arial" panose="020B0604020202020204" pitchFamily="34" charset="0"/>
              </a:defRPr>
            </a:lvl8pPr>
            <a:lvl9pPr marL="3885809" indent="-228577" eaLnBrk="0" fontAlgn="base" hangingPunct="0">
              <a:spcBef>
                <a:spcPct val="0"/>
              </a:spcBef>
              <a:spcAft>
                <a:spcPct val="0"/>
              </a:spcAft>
              <a:defRPr>
                <a:solidFill>
                  <a:schemeClr val="tx1"/>
                </a:solidFill>
                <a:latin typeface="Arial" panose="020B0604020202020204" pitchFamily="34" charset="0"/>
              </a:defRPr>
            </a:lvl9pPr>
          </a:lstStyle>
          <a:p>
            <a:fld id="{68271EBE-1260-4144-8D85-D6F2A4B61A42}" type="slidenum">
              <a:rPr lang="en-US" altLang="en-US" smtClean="0"/>
              <a:pPr/>
              <a:t>25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26</a:t>
            </a:fld>
            <a:endParaRPr lang="en-US" altLang="en-US"/>
          </a:p>
        </p:txBody>
      </p:sp>
    </p:spTree>
    <p:extLst>
      <p:ext uri="{BB962C8B-B14F-4D97-AF65-F5344CB8AC3E}">
        <p14:creationId xmlns:p14="http://schemas.microsoft.com/office/powerpoint/2010/main" val="247099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27</a:t>
            </a:fld>
            <a:endParaRPr lang="en-US" altLang="en-US"/>
          </a:p>
        </p:txBody>
      </p:sp>
    </p:spTree>
    <p:extLst>
      <p:ext uri="{BB962C8B-B14F-4D97-AF65-F5344CB8AC3E}">
        <p14:creationId xmlns:p14="http://schemas.microsoft.com/office/powerpoint/2010/main" val="251924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28</a:t>
            </a:fld>
            <a:endParaRPr lang="en-US" altLang="en-US"/>
          </a:p>
        </p:txBody>
      </p:sp>
    </p:spTree>
    <p:extLst>
      <p:ext uri="{BB962C8B-B14F-4D97-AF65-F5344CB8AC3E}">
        <p14:creationId xmlns:p14="http://schemas.microsoft.com/office/powerpoint/2010/main" val="79225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2038" indent="-571900" eaLnBrk="1" hangingPunct="1">
              <a:lnSpc>
                <a:spcPct val="140000"/>
              </a:lnSpc>
              <a:buFont typeface="Wingdings" panose="05000000000000000000" pitchFamily="2" charset="2"/>
              <a:buChar char="§"/>
            </a:pPr>
            <a:r>
              <a:rPr lang="en-US" altLang="en-US" dirty="0">
                <a:latin typeface="+mn-lt"/>
              </a:rPr>
              <a:t>Increase academic achievement</a:t>
            </a:r>
          </a:p>
          <a:p>
            <a:pPr marL="732038" indent="-571900" eaLnBrk="1" hangingPunct="1">
              <a:lnSpc>
                <a:spcPct val="140000"/>
              </a:lnSpc>
              <a:buFont typeface="Wingdings" panose="05000000000000000000" pitchFamily="2" charset="2"/>
              <a:buChar char="§"/>
            </a:pPr>
            <a:r>
              <a:rPr lang="en-US" altLang="en-US" dirty="0">
                <a:latin typeface="+mn-lt"/>
              </a:rPr>
              <a:t>Provide direct instructional support to students</a:t>
            </a:r>
          </a:p>
          <a:p>
            <a:pPr marL="732038" indent="-571900" eaLnBrk="1" hangingPunct="1">
              <a:lnSpc>
                <a:spcPct val="140000"/>
              </a:lnSpc>
              <a:buFont typeface="Wingdings" panose="05000000000000000000" pitchFamily="2" charset="2"/>
              <a:buChar char="§"/>
            </a:pPr>
            <a:r>
              <a:rPr lang="en-US" altLang="en-US" dirty="0">
                <a:latin typeface="+mn-lt"/>
              </a:rPr>
              <a:t>Provide professional development for teachers</a:t>
            </a:r>
          </a:p>
          <a:p>
            <a:pPr marL="732038" indent="-571900" eaLnBrk="1" hangingPunct="1">
              <a:lnSpc>
                <a:spcPct val="140000"/>
              </a:lnSpc>
              <a:buFont typeface="Wingdings" panose="05000000000000000000" pitchFamily="2" charset="2"/>
              <a:buChar char="§"/>
            </a:pPr>
            <a:r>
              <a:rPr lang="en-US" altLang="en-US" dirty="0">
                <a:latin typeface="+mn-lt"/>
              </a:rPr>
              <a:t>Promote parent education and involvement</a:t>
            </a:r>
          </a:p>
          <a:p>
            <a:endParaRPr lang="en-US" dirty="0"/>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29</a:t>
            </a:fld>
            <a:endParaRPr lang="en-US" altLang="en-US"/>
          </a:p>
        </p:txBody>
      </p:sp>
    </p:spTree>
    <p:extLst>
      <p:ext uri="{BB962C8B-B14F-4D97-AF65-F5344CB8AC3E}">
        <p14:creationId xmlns:p14="http://schemas.microsoft.com/office/powerpoint/2010/main" val="491465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30</a:t>
            </a:fld>
            <a:endParaRPr lang="en-US" altLang="en-US"/>
          </a:p>
        </p:txBody>
      </p:sp>
    </p:spTree>
    <p:extLst>
      <p:ext uri="{BB962C8B-B14F-4D97-AF65-F5344CB8AC3E}">
        <p14:creationId xmlns:p14="http://schemas.microsoft.com/office/powerpoint/2010/main" val="55001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31</a:t>
            </a:fld>
            <a:endParaRPr lang="en-US" altLang="en-US"/>
          </a:p>
        </p:txBody>
      </p:sp>
    </p:spTree>
    <p:extLst>
      <p:ext uri="{BB962C8B-B14F-4D97-AF65-F5344CB8AC3E}">
        <p14:creationId xmlns:p14="http://schemas.microsoft.com/office/powerpoint/2010/main" val="8646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F936CF-3F19-4F9D-A4BF-FC50CC8741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32</a:t>
            </a:fld>
            <a:endParaRPr lang="en-US" altLang="en-US"/>
          </a:p>
        </p:txBody>
      </p:sp>
    </p:spTree>
    <p:extLst>
      <p:ext uri="{BB962C8B-B14F-4D97-AF65-F5344CB8AC3E}">
        <p14:creationId xmlns:p14="http://schemas.microsoft.com/office/powerpoint/2010/main" val="1211735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33</a:t>
            </a:fld>
            <a:endParaRPr lang="en-US" altLang="en-US"/>
          </a:p>
        </p:txBody>
      </p:sp>
    </p:spTree>
    <p:extLst>
      <p:ext uri="{BB962C8B-B14F-4D97-AF65-F5344CB8AC3E}">
        <p14:creationId xmlns:p14="http://schemas.microsoft.com/office/powerpoint/2010/main" val="1389503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34</a:t>
            </a:fld>
            <a:endParaRPr lang="en-US" altLang="en-US"/>
          </a:p>
        </p:txBody>
      </p:sp>
    </p:spTree>
    <p:extLst>
      <p:ext uri="{BB962C8B-B14F-4D97-AF65-F5344CB8AC3E}">
        <p14:creationId xmlns:p14="http://schemas.microsoft.com/office/powerpoint/2010/main" val="1987842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Font typeface="+mj-lt"/>
              <a:buAutoNum type="arabicPeriod"/>
            </a:pPr>
            <a:r>
              <a:rPr lang="en-US" dirty="0">
                <a:latin typeface="Century Gothic" panose="020B0502020202020204" pitchFamily="34" charset="0"/>
              </a:rPr>
              <a:t>2022-23 Diagnostic Assessment</a:t>
            </a:r>
          </a:p>
          <a:p>
            <a:pPr lvl="1">
              <a:spcBef>
                <a:spcPts val="600"/>
              </a:spcBef>
              <a:spcAft>
                <a:spcPts val="600"/>
              </a:spcAft>
            </a:pPr>
            <a:r>
              <a:rPr lang="en-US" dirty="0">
                <a:latin typeface="Century Gothic" panose="020B0502020202020204" pitchFamily="34" charset="0"/>
              </a:rPr>
              <a:t>Will assess students on the previous grade level standards</a:t>
            </a:r>
          </a:p>
          <a:p>
            <a:pPr lvl="1">
              <a:spcBef>
                <a:spcPts val="600"/>
              </a:spcBef>
              <a:spcAft>
                <a:spcPts val="600"/>
              </a:spcAft>
            </a:pPr>
            <a:r>
              <a:rPr lang="en-US" dirty="0">
                <a:latin typeface="Century Gothic" panose="020B0502020202020204" pitchFamily="34" charset="0"/>
              </a:rPr>
              <a:t>Assessment window (August 14 – September 1, 2023)</a:t>
            </a:r>
          </a:p>
          <a:p>
            <a:pPr>
              <a:spcBef>
                <a:spcPts val="600"/>
              </a:spcBef>
              <a:spcAft>
                <a:spcPts val="600"/>
              </a:spcAft>
              <a:buFont typeface="+mj-lt"/>
              <a:buAutoNum type="arabicPeriod"/>
            </a:pPr>
            <a:r>
              <a:rPr lang="en-US" dirty="0">
                <a:latin typeface="Century Gothic" panose="020B0502020202020204" pitchFamily="34" charset="0"/>
              </a:rPr>
              <a:t>District Common Assessment #1</a:t>
            </a:r>
          </a:p>
          <a:p>
            <a:pPr lvl="1">
              <a:spcBef>
                <a:spcPts val="600"/>
              </a:spcBef>
              <a:spcAft>
                <a:spcPts val="600"/>
              </a:spcAft>
            </a:pPr>
            <a:r>
              <a:rPr lang="en-US" dirty="0">
                <a:latin typeface="Century Gothic" panose="020B0502020202020204" pitchFamily="34" charset="0"/>
              </a:rPr>
              <a:t>Will assess Quarter 1 standards</a:t>
            </a:r>
          </a:p>
          <a:p>
            <a:pPr lvl="1">
              <a:spcBef>
                <a:spcPts val="600"/>
              </a:spcBef>
              <a:spcAft>
                <a:spcPts val="600"/>
              </a:spcAft>
            </a:pPr>
            <a:r>
              <a:rPr lang="en-US" dirty="0">
                <a:latin typeface="Century Gothic" panose="020B0502020202020204" pitchFamily="34" charset="0"/>
              </a:rPr>
              <a:t>Assessment window (September 18 – October 5, 2023 )</a:t>
            </a:r>
          </a:p>
          <a:p>
            <a:pPr>
              <a:spcBef>
                <a:spcPts val="600"/>
              </a:spcBef>
              <a:spcAft>
                <a:spcPts val="600"/>
              </a:spcAft>
              <a:buFont typeface="+mj-lt"/>
              <a:buAutoNum type="arabicPeriod"/>
            </a:pPr>
            <a:r>
              <a:rPr lang="en-US" dirty="0">
                <a:latin typeface="Century Gothic" panose="020B0502020202020204" pitchFamily="34" charset="0"/>
              </a:rPr>
              <a:t>District Common Assessment #2</a:t>
            </a:r>
          </a:p>
          <a:p>
            <a:pPr lvl="1">
              <a:spcBef>
                <a:spcPts val="600"/>
              </a:spcBef>
              <a:spcAft>
                <a:spcPts val="600"/>
              </a:spcAft>
            </a:pPr>
            <a:r>
              <a:rPr lang="en-US" dirty="0">
                <a:latin typeface="Century Gothic" panose="020B0502020202020204" pitchFamily="34" charset="0"/>
              </a:rPr>
              <a:t>Will assess Quarter 2 &amp; Quarter 3 standards</a:t>
            </a:r>
          </a:p>
          <a:p>
            <a:pPr lvl="1">
              <a:spcBef>
                <a:spcPts val="600"/>
              </a:spcBef>
              <a:spcAft>
                <a:spcPts val="600"/>
              </a:spcAft>
            </a:pPr>
            <a:r>
              <a:rPr lang="en-US" dirty="0">
                <a:latin typeface="Century Gothic" panose="020B0502020202020204" pitchFamily="34" charset="0"/>
              </a:rPr>
              <a:t>Assessment window (February 27-March 22, 2023)</a:t>
            </a:r>
          </a:p>
          <a:p>
            <a:endParaRPr lang="en-US" dirty="0"/>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35</a:t>
            </a:fld>
            <a:endParaRPr lang="en-US" altLang="en-US"/>
          </a:p>
        </p:txBody>
      </p:sp>
    </p:spTree>
    <p:extLst>
      <p:ext uri="{BB962C8B-B14F-4D97-AF65-F5344CB8AC3E}">
        <p14:creationId xmlns:p14="http://schemas.microsoft.com/office/powerpoint/2010/main" val="330906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36</a:t>
            </a:fld>
            <a:endParaRPr lang="en-US" altLang="en-US"/>
          </a:p>
        </p:txBody>
      </p:sp>
    </p:spTree>
    <p:extLst>
      <p:ext uri="{BB962C8B-B14F-4D97-AF65-F5344CB8AC3E}">
        <p14:creationId xmlns:p14="http://schemas.microsoft.com/office/powerpoint/2010/main" val="3302201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37</a:t>
            </a:fld>
            <a:endParaRPr lang="en-US" altLang="en-US"/>
          </a:p>
        </p:txBody>
      </p:sp>
    </p:spTree>
    <p:extLst>
      <p:ext uri="{BB962C8B-B14F-4D97-AF65-F5344CB8AC3E}">
        <p14:creationId xmlns:p14="http://schemas.microsoft.com/office/powerpoint/2010/main" val="2823196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38</a:t>
            </a:fld>
            <a:endParaRPr lang="en-US" altLang="en-US"/>
          </a:p>
        </p:txBody>
      </p:sp>
    </p:spTree>
    <p:extLst>
      <p:ext uri="{BB962C8B-B14F-4D97-AF65-F5344CB8AC3E}">
        <p14:creationId xmlns:p14="http://schemas.microsoft.com/office/powerpoint/2010/main" val="352751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Our teachers work hard to ensure your children are successful.  However, we need your assistance and support.  In our school parent compacts………</a:t>
            </a:r>
          </a:p>
          <a:p>
            <a:pPr eaLnBrk="1" hangingPunct="1"/>
            <a:r>
              <a:rPr lang="en-US" altLang="en-US" dirty="0">
                <a:latin typeface="Arial" panose="020B0604020202020204" pitchFamily="34" charset="0"/>
              </a:rPr>
              <a:t>Developed in collaboration among parents, teachers and students.</a:t>
            </a:r>
          </a:p>
          <a:p>
            <a:pPr eaLnBrk="1" hangingPunct="1"/>
            <a:r>
              <a:rPr lang="en-US" altLang="en-US" dirty="0">
                <a:latin typeface="Arial" panose="020B0604020202020204" pitchFamily="34" charset="0"/>
              </a:rPr>
              <a:t>Updated periodically.</a:t>
            </a:r>
          </a:p>
          <a:p>
            <a:pPr eaLnBrk="1" hangingPunct="1"/>
            <a:r>
              <a:rPr lang="en-US" altLang="en-US" dirty="0">
                <a:latin typeface="Arial" panose="020B0604020202020204" pitchFamily="34" charset="0"/>
              </a:rPr>
              <a:t>Distributed with site Title I Parent Involvement Policy.</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Compact- We need you assistance in helping to develop agreement.  It will be reviewed throughout the year in parent conferences and meetings.</a:t>
            </a:r>
          </a:p>
          <a:p>
            <a:endParaRPr lang="en-US" dirty="0"/>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39</a:t>
            </a:fld>
            <a:endParaRPr lang="en-US" altLang="en-US"/>
          </a:p>
        </p:txBody>
      </p:sp>
    </p:spTree>
    <p:extLst>
      <p:ext uri="{BB962C8B-B14F-4D97-AF65-F5344CB8AC3E}">
        <p14:creationId xmlns:p14="http://schemas.microsoft.com/office/powerpoint/2010/main" val="3445286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40</a:t>
            </a:fld>
            <a:endParaRPr lang="en-US" altLang="en-US"/>
          </a:p>
        </p:txBody>
      </p:sp>
    </p:spTree>
    <p:extLst>
      <p:ext uri="{BB962C8B-B14F-4D97-AF65-F5344CB8AC3E}">
        <p14:creationId xmlns:p14="http://schemas.microsoft.com/office/powerpoint/2010/main" val="135016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41</a:t>
            </a:fld>
            <a:endParaRPr lang="en-US" altLang="en-US"/>
          </a:p>
        </p:txBody>
      </p:sp>
    </p:spTree>
    <p:extLst>
      <p:ext uri="{BB962C8B-B14F-4D97-AF65-F5344CB8AC3E}">
        <p14:creationId xmlns:p14="http://schemas.microsoft.com/office/powerpoint/2010/main" val="841494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15</a:t>
            </a:fld>
            <a:endParaRPr lang="en-US" altLang="en-US"/>
          </a:p>
        </p:txBody>
      </p:sp>
    </p:spTree>
    <p:extLst>
      <p:ext uri="{BB962C8B-B14F-4D97-AF65-F5344CB8AC3E}">
        <p14:creationId xmlns:p14="http://schemas.microsoft.com/office/powerpoint/2010/main" val="3494585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42</a:t>
            </a:fld>
            <a:endParaRPr lang="en-US" altLang="en-US"/>
          </a:p>
        </p:txBody>
      </p:sp>
    </p:spTree>
    <p:extLst>
      <p:ext uri="{BB962C8B-B14F-4D97-AF65-F5344CB8AC3E}">
        <p14:creationId xmlns:p14="http://schemas.microsoft.com/office/powerpoint/2010/main" val="3889033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43</a:t>
            </a:fld>
            <a:endParaRPr lang="en-US" altLang="en-US"/>
          </a:p>
        </p:txBody>
      </p:sp>
    </p:spTree>
    <p:extLst>
      <p:ext uri="{BB962C8B-B14F-4D97-AF65-F5344CB8AC3E}">
        <p14:creationId xmlns:p14="http://schemas.microsoft.com/office/powerpoint/2010/main" val="2627084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44</a:t>
            </a:fld>
            <a:endParaRPr lang="en-US" altLang="en-US"/>
          </a:p>
        </p:txBody>
      </p:sp>
    </p:spTree>
    <p:extLst>
      <p:ext uri="{BB962C8B-B14F-4D97-AF65-F5344CB8AC3E}">
        <p14:creationId xmlns:p14="http://schemas.microsoft.com/office/powerpoint/2010/main" val="4043317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45</a:t>
            </a:fld>
            <a:endParaRPr lang="en-US" altLang="en-US"/>
          </a:p>
        </p:txBody>
      </p:sp>
    </p:spTree>
    <p:extLst>
      <p:ext uri="{BB962C8B-B14F-4D97-AF65-F5344CB8AC3E}">
        <p14:creationId xmlns:p14="http://schemas.microsoft.com/office/powerpoint/2010/main" val="4176436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46</a:t>
            </a:fld>
            <a:endParaRPr lang="en-US" altLang="en-US"/>
          </a:p>
        </p:txBody>
      </p:sp>
    </p:spTree>
    <p:extLst>
      <p:ext uri="{BB962C8B-B14F-4D97-AF65-F5344CB8AC3E}">
        <p14:creationId xmlns:p14="http://schemas.microsoft.com/office/powerpoint/2010/main" val="2127930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47</a:t>
            </a:fld>
            <a:endParaRPr lang="en-US" altLang="en-US"/>
          </a:p>
        </p:txBody>
      </p:sp>
    </p:spTree>
    <p:extLst>
      <p:ext uri="{BB962C8B-B14F-4D97-AF65-F5344CB8AC3E}">
        <p14:creationId xmlns:p14="http://schemas.microsoft.com/office/powerpoint/2010/main" val="36493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48</a:t>
            </a:fld>
            <a:endParaRPr lang="en-US" altLang="en-US"/>
          </a:p>
        </p:txBody>
      </p:sp>
    </p:spTree>
    <p:extLst>
      <p:ext uri="{BB962C8B-B14F-4D97-AF65-F5344CB8AC3E}">
        <p14:creationId xmlns:p14="http://schemas.microsoft.com/office/powerpoint/2010/main" val="2846316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49</a:t>
            </a:fld>
            <a:endParaRPr lang="en-US" altLang="en-US"/>
          </a:p>
        </p:txBody>
      </p:sp>
    </p:spTree>
    <p:extLst>
      <p:ext uri="{BB962C8B-B14F-4D97-AF65-F5344CB8AC3E}">
        <p14:creationId xmlns:p14="http://schemas.microsoft.com/office/powerpoint/2010/main" val="704363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thank</a:t>
            </a:r>
            <a:r>
              <a:rPr lang="en-US" baseline="0" dirty="0"/>
              <a:t> families for their time.</a:t>
            </a:r>
          </a:p>
          <a:p>
            <a:r>
              <a:rPr lang="en-US" dirty="0"/>
              <a:t>Move this slide to the end if additional slides are added.</a:t>
            </a:r>
          </a:p>
        </p:txBody>
      </p:sp>
      <p:sp>
        <p:nvSpPr>
          <p:cNvPr id="4" name="Slide Number Placeholder 3"/>
          <p:cNvSpPr>
            <a:spLocks noGrp="1"/>
          </p:cNvSpPr>
          <p:nvPr>
            <p:ph type="sldNum" sz="quarter" idx="10"/>
          </p:nvPr>
        </p:nvSpPr>
        <p:spPr/>
        <p:txBody>
          <a:bodyPr/>
          <a:lstStyle/>
          <a:p>
            <a:pPr defTabSz="457520">
              <a:defRPr/>
            </a:pPr>
            <a:fld id="{99A01736-5FBA-4C56-8655-0B838380222B}" type="slidenum">
              <a:rPr lang="en-US">
                <a:solidFill>
                  <a:prstClr val="black"/>
                </a:solidFill>
                <a:latin typeface="Calibri" panose="020F0502020204030204"/>
              </a:rPr>
              <a:pPr defTabSz="457520">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212558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16</a:t>
            </a:fld>
            <a:endParaRPr lang="en-US" altLang="en-US"/>
          </a:p>
        </p:txBody>
      </p:sp>
    </p:spTree>
    <p:extLst>
      <p:ext uri="{BB962C8B-B14F-4D97-AF65-F5344CB8AC3E}">
        <p14:creationId xmlns:p14="http://schemas.microsoft.com/office/powerpoint/2010/main" val="98667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17</a:t>
            </a:fld>
            <a:endParaRPr lang="en-US" altLang="en-US"/>
          </a:p>
        </p:txBody>
      </p:sp>
    </p:spTree>
    <p:extLst>
      <p:ext uri="{BB962C8B-B14F-4D97-AF65-F5344CB8AC3E}">
        <p14:creationId xmlns:p14="http://schemas.microsoft.com/office/powerpoint/2010/main" val="192824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18</a:t>
            </a:fld>
            <a:endParaRPr lang="en-US" altLang="en-US"/>
          </a:p>
        </p:txBody>
      </p:sp>
    </p:spTree>
    <p:extLst>
      <p:ext uri="{BB962C8B-B14F-4D97-AF65-F5344CB8AC3E}">
        <p14:creationId xmlns:p14="http://schemas.microsoft.com/office/powerpoint/2010/main" val="417486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19</a:t>
            </a:fld>
            <a:endParaRPr lang="en-US" altLang="en-US"/>
          </a:p>
        </p:txBody>
      </p:sp>
    </p:spTree>
    <p:extLst>
      <p:ext uri="{BB962C8B-B14F-4D97-AF65-F5344CB8AC3E}">
        <p14:creationId xmlns:p14="http://schemas.microsoft.com/office/powerpoint/2010/main" val="13813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20</a:t>
            </a:fld>
            <a:endParaRPr lang="en-US" altLang="en-US"/>
          </a:p>
        </p:txBody>
      </p:sp>
    </p:spTree>
    <p:extLst>
      <p:ext uri="{BB962C8B-B14F-4D97-AF65-F5344CB8AC3E}">
        <p14:creationId xmlns:p14="http://schemas.microsoft.com/office/powerpoint/2010/main" val="35978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33F7EB0-F497-4F96-9D2F-708D82613908}" type="slidenum">
              <a:rPr lang="en-US" altLang="en-US" smtClean="0"/>
              <a:pPr>
                <a:defRPr/>
              </a:pPr>
              <a:t>21</a:t>
            </a:fld>
            <a:endParaRPr lang="en-US" altLang="en-US"/>
          </a:p>
        </p:txBody>
      </p:sp>
    </p:spTree>
    <p:extLst>
      <p:ext uri="{BB962C8B-B14F-4D97-AF65-F5344CB8AC3E}">
        <p14:creationId xmlns:p14="http://schemas.microsoft.com/office/powerpoint/2010/main" val="261305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9747B4-5161-4029-85B2-70493F5D2A3D}" type="slidenum">
              <a:rPr lang="en-US" altLang="en-US" smtClean="0"/>
              <a:pPr>
                <a:defRPr/>
              </a:pPr>
              <a:t>‹#›</a:t>
            </a:fld>
            <a:endParaRPr lang="en-US" altLang="en-US"/>
          </a:p>
        </p:txBody>
      </p:sp>
    </p:spTree>
    <p:extLst>
      <p:ext uri="{BB962C8B-B14F-4D97-AF65-F5344CB8AC3E}">
        <p14:creationId xmlns:p14="http://schemas.microsoft.com/office/powerpoint/2010/main" val="257007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554E7C-3B5E-48A8-B2C5-F1760E21B33C}" type="slidenum">
              <a:rPr lang="en-US" altLang="en-US" smtClean="0"/>
              <a:pPr>
                <a:defRPr/>
              </a:pPr>
              <a:t>‹#›</a:t>
            </a:fld>
            <a:endParaRPr lang="en-US" altLang="en-US"/>
          </a:p>
        </p:txBody>
      </p:sp>
    </p:spTree>
    <p:extLst>
      <p:ext uri="{BB962C8B-B14F-4D97-AF65-F5344CB8AC3E}">
        <p14:creationId xmlns:p14="http://schemas.microsoft.com/office/powerpoint/2010/main" val="397562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554E7C-3B5E-48A8-B2C5-F1760E21B33C}" type="slidenum">
              <a:rPr lang="en-US" altLang="en-US" smtClean="0"/>
              <a:pPr>
                <a:defRPr/>
              </a:pPr>
              <a:t>‹#›</a:t>
            </a:fld>
            <a:endParaRPr lang="en-US" altLang="en-US"/>
          </a:p>
        </p:txBody>
      </p:sp>
    </p:spTree>
    <p:extLst>
      <p:ext uri="{BB962C8B-B14F-4D97-AF65-F5344CB8AC3E}">
        <p14:creationId xmlns:p14="http://schemas.microsoft.com/office/powerpoint/2010/main" val="4033718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554E7C-3B5E-48A8-B2C5-F1760E21B33C}" type="slidenum">
              <a:rPr lang="en-US" altLang="en-US" smtClean="0"/>
              <a:pPr>
                <a:defRPr/>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4185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554E7C-3B5E-48A8-B2C5-F1760E21B33C}" type="slidenum">
              <a:rPr lang="en-US" altLang="en-US" smtClean="0"/>
              <a:pPr>
                <a:defRPr/>
              </a:pPr>
              <a:t>‹#›</a:t>
            </a:fld>
            <a:endParaRPr lang="en-US" altLang="en-US"/>
          </a:p>
        </p:txBody>
      </p:sp>
    </p:spTree>
    <p:extLst>
      <p:ext uri="{BB962C8B-B14F-4D97-AF65-F5344CB8AC3E}">
        <p14:creationId xmlns:p14="http://schemas.microsoft.com/office/powerpoint/2010/main" val="373578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554E7C-3B5E-48A8-B2C5-F1760E21B33C}" type="slidenum">
              <a:rPr lang="en-US" altLang="en-US" smtClean="0"/>
              <a:pPr>
                <a:defRPr/>
              </a:pPr>
              <a:t>‹#›</a:t>
            </a:fld>
            <a:endParaRPr lang="en-US" altLang="en-US"/>
          </a:p>
        </p:txBody>
      </p:sp>
    </p:spTree>
    <p:extLst>
      <p:ext uri="{BB962C8B-B14F-4D97-AF65-F5344CB8AC3E}">
        <p14:creationId xmlns:p14="http://schemas.microsoft.com/office/powerpoint/2010/main" val="82138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554E7C-3B5E-48A8-B2C5-F1760E21B33C}" type="slidenum">
              <a:rPr lang="en-US" altLang="en-US" smtClean="0"/>
              <a:pPr>
                <a:defRPr/>
              </a:pPr>
              <a:t>‹#›</a:t>
            </a:fld>
            <a:endParaRPr lang="en-US" altLang="en-US"/>
          </a:p>
        </p:txBody>
      </p:sp>
    </p:spTree>
    <p:extLst>
      <p:ext uri="{BB962C8B-B14F-4D97-AF65-F5344CB8AC3E}">
        <p14:creationId xmlns:p14="http://schemas.microsoft.com/office/powerpoint/2010/main" val="3745340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3157BB-FD2B-4DC0-8300-133277D213EA}" type="slidenum">
              <a:rPr lang="en-US" altLang="en-US" smtClean="0"/>
              <a:pPr>
                <a:defRPr/>
              </a:pPr>
              <a:t>‹#›</a:t>
            </a:fld>
            <a:endParaRPr lang="en-US" altLang="en-US"/>
          </a:p>
        </p:txBody>
      </p:sp>
    </p:spTree>
    <p:extLst>
      <p:ext uri="{BB962C8B-B14F-4D97-AF65-F5344CB8AC3E}">
        <p14:creationId xmlns:p14="http://schemas.microsoft.com/office/powerpoint/2010/main" val="1159336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9B8EFC-954A-47AB-BB70-2268B282FE29}" type="slidenum">
              <a:rPr lang="en-US" altLang="en-US" smtClean="0"/>
              <a:pPr>
                <a:defRPr/>
              </a:pPr>
              <a:t>‹#›</a:t>
            </a:fld>
            <a:endParaRPr lang="en-US" altLang="en-US"/>
          </a:p>
        </p:txBody>
      </p:sp>
    </p:spTree>
    <p:extLst>
      <p:ext uri="{BB962C8B-B14F-4D97-AF65-F5344CB8AC3E}">
        <p14:creationId xmlns:p14="http://schemas.microsoft.com/office/powerpoint/2010/main" val="1879977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050" spc="-38" baseline="0">
                <a:solidFill>
                  <a:schemeClr val="tx1">
                    <a:lumMod val="85000"/>
                    <a:lumOff val="15000"/>
                  </a:schemeClr>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Arial" panose="020B0604020202020204" pitchFamily="34" charset="0"/>
                <a:cs typeface="Arial" panose="020B06040202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5" name="Footer Placeholder 4"/>
          <p:cNvSpPr>
            <a:spLocks noGrp="1"/>
          </p:cNvSpPr>
          <p:nvPr>
            <p:ph type="ftr" sz="quarter" idx="11"/>
          </p:nvPr>
        </p:nvSpPr>
        <p:spPr>
          <a:xfrm>
            <a:off x="1422182" y="6401024"/>
            <a:ext cx="6345356" cy="365125"/>
          </a:xfrm>
        </p:spPr>
        <p:txBody>
          <a:bodyPr/>
          <a:lstStyle>
            <a:lvl1pPr>
              <a:defRPr sz="825" b="1" i="1">
                <a:latin typeface="Arial" panose="020B0604020202020204" pitchFamily="34" charset="0"/>
                <a:cs typeface="Arial" panose="020B0604020202020204" pitchFamily="34" charset="0"/>
              </a:defRPr>
            </a:lvl1pPr>
          </a:lstStyle>
          <a:p>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3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buSzPct val="100000"/>
              <a:buFont typeface="Wingdings" panose="05000000000000000000" pitchFamily="2" charset="2"/>
              <a:buChar char="§"/>
              <a:defRPr sz="1650">
                <a:latin typeface="Arial" panose="020B0604020202020204" pitchFamily="34" charset="0"/>
                <a:cs typeface="Arial" panose="020B0604020202020204" pitchFamily="34" charset="0"/>
              </a:defRPr>
            </a:lvl1pPr>
            <a:lvl2pPr marL="427435" indent="-257175">
              <a:buFont typeface="Wingdings" panose="05000000000000000000" pitchFamily="2" charset="2"/>
              <a:buChar char="§"/>
              <a:defRPr sz="1500">
                <a:latin typeface="Arial" panose="020B0604020202020204" pitchFamily="34" charset="0"/>
                <a:cs typeface="Arial" panose="020B0604020202020204" pitchFamily="34" charset="0"/>
              </a:defRPr>
            </a:lvl2pPr>
            <a:lvl3pPr marL="556022" indent="-214313">
              <a:buFont typeface="Wingdings" panose="05000000000000000000" pitchFamily="2" charset="2"/>
              <a:buChar char="§"/>
              <a:defRPr sz="1500">
                <a:latin typeface="Arial" panose="020B0604020202020204" pitchFamily="34" charset="0"/>
                <a:cs typeface="Arial" panose="020B0604020202020204" pitchFamily="34" charset="0"/>
              </a:defRPr>
            </a:lvl3pPr>
            <a:lvl4pPr marL="725091" indent="-214313">
              <a:buFont typeface="Wingdings" panose="05000000000000000000" pitchFamily="2" charset="2"/>
              <a:buChar char="§"/>
              <a:defRPr sz="1500">
                <a:latin typeface="Arial" panose="020B0604020202020204" pitchFamily="34" charset="0"/>
                <a:cs typeface="Arial" panose="020B0604020202020204" pitchFamily="34" charset="0"/>
              </a:defRPr>
            </a:lvl4pPr>
            <a:lvl5pPr marL="904875" indent="-214313">
              <a:buFont typeface="Wingdings" panose="05000000000000000000" pitchFamily="2" charset="2"/>
              <a:buChar cha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89C1D5-2B3A-4549-AD89-056D591A9B50}" type="datetime1">
              <a:rPr lang="en-US" smtClean="0"/>
              <a:t>8/29/2023</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Footer Placeholder 4"/>
          <p:cNvSpPr txBox="1">
            <a:spLocks/>
          </p:cNvSpPr>
          <p:nvPr userDrawn="1"/>
        </p:nvSpPr>
        <p:spPr>
          <a:xfrm>
            <a:off x="1422182" y="6401024"/>
            <a:ext cx="6345356" cy="365125"/>
          </a:xfrm>
          <a:prstGeom prst="rect">
            <a:avLst/>
          </a:prstGeom>
        </p:spPr>
        <p:txBody>
          <a:bodyPr vert="horz" lIns="68580" tIns="34290" rIns="68580" bIns="34290" rtlCol="0" anchor="ctr"/>
          <a:lstStyle>
            <a:defPPr>
              <a:defRPr lang="en-US"/>
            </a:defPPr>
            <a:lvl1pPr marL="0" algn="ctr" defTabSz="457200" rtl="0" eaLnBrk="1" latinLnBrk="0" hangingPunct="1">
              <a:defRPr sz="1100" b="1" i="1"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825" dirty="0"/>
          </a:p>
        </p:txBody>
      </p:sp>
    </p:spTree>
    <p:extLst>
      <p:ext uri="{BB962C8B-B14F-4D97-AF65-F5344CB8AC3E}">
        <p14:creationId xmlns:p14="http://schemas.microsoft.com/office/powerpoint/2010/main" val="342119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0B73E-B0BB-47DD-AA17-0311E009D91E}" type="slidenum">
              <a:rPr lang="en-US" altLang="en-US" smtClean="0"/>
              <a:pPr>
                <a:defRPr/>
              </a:pPr>
              <a:t>‹#›</a:t>
            </a:fld>
            <a:endParaRPr lang="en-US" altLang="en-US"/>
          </a:p>
        </p:txBody>
      </p:sp>
      <p:pic>
        <p:nvPicPr>
          <p:cNvPr id="4" name="Picture 3">
            <a:extLst>
              <a:ext uri="{FF2B5EF4-FFF2-40B4-BE49-F238E27FC236}">
                <a16:creationId xmlns:a16="http://schemas.microsoft.com/office/drawing/2014/main" id="{39E72D86-8F5F-4EE1-7A17-BB778EB43E5B}"/>
              </a:ext>
            </a:extLst>
          </p:cNvPr>
          <p:cNvPicPr>
            <a:picLocks noChangeAspect="1"/>
          </p:cNvPicPr>
          <p:nvPr userDrawn="1"/>
        </p:nvPicPr>
        <p:blipFill rotWithShape="1">
          <a:blip r:embed="rId2">
            <a:alphaModFix/>
          </a:blip>
          <a:srcRect l="1572" r="57628" b="-2779"/>
          <a:stretch/>
        </p:blipFill>
        <p:spPr>
          <a:xfrm>
            <a:off x="7634316" y="5412056"/>
            <a:ext cx="1286494" cy="1321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5461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050" b="0">
                <a:solidFill>
                  <a:schemeClr val="tx1">
                    <a:lumMod val="85000"/>
                    <a:lumOff val="15000"/>
                  </a:schemeClr>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D293961-5508-4105-9E76-048920C42FE6}" type="datetime1">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txBox="1">
            <a:spLocks/>
          </p:cNvSpPr>
          <p:nvPr userDrawn="1"/>
        </p:nvSpPr>
        <p:spPr>
          <a:xfrm>
            <a:off x="1422182" y="6401024"/>
            <a:ext cx="6345356" cy="365125"/>
          </a:xfrm>
          <a:prstGeom prst="rect">
            <a:avLst/>
          </a:prstGeom>
        </p:spPr>
        <p:txBody>
          <a:bodyPr vert="horz" lIns="68580" tIns="34290" rIns="68580" bIns="34290" rtlCol="0" anchor="ctr"/>
          <a:lstStyle>
            <a:defPPr>
              <a:defRPr lang="en-US"/>
            </a:defPPr>
            <a:lvl1pPr marL="0" algn="ctr" defTabSz="457200" rtl="0" eaLnBrk="1" latinLnBrk="0" hangingPunct="1">
              <a:defRPr sz="1100" b="1" i="1"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825" dirty="0"/>
          </a:p>
        </p:txBody>
      </p:sp>
    </p:spTree>
    <p:extLst>
      <p:ext uri="{BB962C8B-B14F-4D97-AF65-F5344CB8AC3E}">
        <p14:creationId xmlns:p14="http://schemas.microsoft.com/office/powerpoint/2010/main" val="2107790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C6EF12-5C40-477E-ACB9-83FC221E3E92}" type="datetime1">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6986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4728FE-7D17-4B40-8E02-FEC87CD3EBE5}" type="datetime1">
              <a:rPr lang="en-US" smtClean="0"/>
              <a:t>8/29/2023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104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7D3BD5-59AB-4A34-AB26-4717B345B9A3}" type="datetime1">
              <a:rPr lang="en-US" smtClean="0"/>
              <a:t>8/29/2023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0609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339923-B1D9-4489-A159-4E70B4CC19CD}" type="datetime1">
              <a:rPr lang="en-US" smtClean="0"/>
              <a:t>8/29/2023</a:t>
            </a:fld>
            <a:endParaRPr lang="en-US" dirty="0"/>
          </a:p>
        </p:txBody>
      </p:sp>
      <p:sp>
        <p:nvSpPr>
          <p:cNvPr id="8" name="Footer Placeholder 7"/>
          <p:cNvSpPr>
            <a:spLocks noGrp="1"/>
          </p:cNvSpPr>
          <p:nvPr>
            <p:ph type="ftr" sz="quarter" idx="11"/>
          </p:nvPr>
        </p:nvSpPr>
        <p:spPr/>
        <p:txBody>
          <a:bodyPr/>
          <a:lstStyle>
            <a:lvl1pPr>
              <a:defRPr sz="825" b="1" i="1">
                <a:solidFill>
                  <a:srgbClr val="FFFFFF"/>
                </a:solidFill>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5017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2A8E0C1-420F-451F-97BF-2F3DB7AE854F}" type="datetime1">
              <a:rPr lang="en-US" smtClean="0"/>
              <a:t>8/29/2023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909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34AF5B0-9B63-4822-8565-36C65C8088BC}" type="datetime1">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6711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CB052-2EB6-4C23-97A3-852E0D5D16D6}" type="datetime1">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1348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19EF0-2ABF-4718-860B-25DEDE8F505F}" type="datetime1">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1872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1D6640-A2C1-41F8-A1CE-029D680D69A7}"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268832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45C0C6-AEFE-4F03-A092-A1B14D138168}" type="slidenum">
              <a:rPr lang="en-US" altLang="en-US" smtClean="0"/>
              <a:pPr>
                <a:defRPr/>
              </a:pPr>
              <a:t>‹#›</a:t>
            </a:fld>
            <a:endParaRPr lang="en-US" altLang="en-US"/>
          </a:p>
        </p:txBody>
      </p:sp>
    </p:spTree>
    <p:extLst>
      <p:ext uri="{BB962C8B-B14F-4D97-AF65-F5344CB8AC3E}">
        <p14:creationId xmlns:p14="http://schemas.microsoft.com/office/powerpoint/2010/main" val="148330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D6640-A2C1-41F8-A1CE-029D680D69A7}"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1323046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D6640-A2C1-41F8-A1CE-029D680D69A7}"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74543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1D6640-A2C1-41F8-A1CE-029D680D69A7}"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852095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1D6640-A2C1-41F8-A1CE-029D680D69A7}"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3988137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D6640-A2C1-41F8-A1CE-029D680D69A7}"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868129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D6640-A2C1-41F8-A1CE-029D680D69A7}"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920553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1D6640-A2C1-41F8-A1CE-029D680D69A7}"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11560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1D6640-A2C1-41F8-A1CE-029D680D69A7}"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183805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D6640-A2C1-41F8-A1CE-029D680D69A7}"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386900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D6640-A2C1-41F8-A1CE-029D680D69A7}"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4BD82-974D-44F2-97D8-8360C3FC7050}" type="slidenum">
              <a:rPr lang="en-US" smtClean="0"/>
              <a:t>‹#›</a:t>
            </a:fld>
            <a:endParaRPr lang="en-US"/>
          </a:p>
        </p:txBody>
      </p:sp>
    </p:spTree>
    <p:extLst>
      <p:ext uri="{BB962C8B-B14F-4D97-AF65-F5344CB8AC3E}">
        <p14:creationId xmlns:p14="http://schemas.microsoft.com/office/powerpoint/2010/main" val="311694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7D2E0E-C4AF-49F9-95C9-7DE2E580677B}" type="slidenum">
              <a:rPr lang="en-US" altLang="en-US" smtClean="0"/>
              <a:pPr>
                <a:defRPr/>
              </a:pPr>
              <a:t>‹#›</a:t>
            </a:fld>
            <a:endParaRPr lang="en-US" altLang="en-US"/>
          </a:p>
        </p:txBody>
      </p:sp>
    </p:spTree>
    <p:extLst>
      <p:ext uri="{BB962C8B-B14F-4D97-AF65-F5344CB8AC3E}">
        <p14:creationId xmlns:p14="http://schemas.microsoft.com/office/powerpoint/2010/main" val="1087890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4DBF2-123F-4DC7-ACA9-E042A7789E80}"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797753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4DBF2-123F-4DC7-ACA9-E042A7789E80}"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2722840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4DBF2-123F-4DC7-ACA9-E042A7789E80}"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2079113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4DBF2-123F-4DC7-ACA9-E042A7789E80}"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345969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4DBF2-123F-4DC7-ACA9-E042A7789E80}" type="datetimeFigureOut">
              <a:rPr lang="en-US" smtClean="0"/>
              <a:pPr/>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4215237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4DBF2-123F-4DC7-ACA9-E042A7789E80}" type="datetimeFigureOut">
              <a:rPr lang="en-US" smtClean="0"/>
              <a:pPr/>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691008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4DBF2-123F-4DC7-ACA9-E042A7789E80}" type="datetimeFigureOut">
              <a:rPr lang="en-US" smtClean="0"/>
              <a:pPr/>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4266155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4DBF2-123F-4DC7-ACA9-E042A7789E80}"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187345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4DBF2-123F-4DC7-ACA9-E042A7789E80}"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116744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4DBF2-123F-4DC7-ACA9-E042A7789E80}"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382994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D201F3E-250C-4760-9644-385D692ED50A}" type="slidenum">
              <a:rPr lang="en-US" altLang="en-US" smtClean="0"/>
              <a:pPr>
                <a:defRPr/>
              </a:pPr>
              <a:t>‹#›</a:t>
            </a:fld>
            <a:endParaRPr lang="en-US" altLang="en-US"/>
          </a:p>
        </p:txBody>
      </p:sp>
    </p:spTree>
    <p:extLst>
      <p:ext uri="{BB962C8B-B14F-4D97-AF65-F5344CB8AC3E}">
        <p14:creationId xmlns:p14="http://schemas.microsoft.com/office/powerpoint/2010/main" val="3138294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4DBF2-123F-4DC7-ACA9-E042A7789E80}"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AD7B-F014-4A01-811D-5261826662CC}" type="slidenum">
              <a:rPr lang="en-US" smtClean="0"/>
              <a:pPr/>
              <a:t>‹#›</a:t>
            </a:fld>
            <a:endParaRPr lang="en-US"/>
          </a:p>
        </p:txBody>
      </p:sp>
    </p:spTree>
    <p:extLst>
      <p:ext uri="{BB962C8B-B14F-4D97-AF65-F5344CB8AC3E}">
        <p14:creationId xmlns:p14="http://schemas.microsoft.com/office/powerpoint/2010/main" val="3828475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8/29/2023</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969179" y="1486603"/>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270992" y="1865038"/>
            <a:ext cx="6602016" cy="3127927"/>
          </a:xfrm>
        </p:spPr>
        <p:txBody>
          <a:bodyPr anchor="ctr">
            <a:normAutofit/>
          </a:bodyPr>
          <a:lstStyle>
            <a:lvl1pPr marL="0" indent="0" algn="ctr">
              <a:buNone/>
              <a:defRPr sz="4500"/>
            </a:lvl1pPr>
            <a:lvl2pPr marL="342900" indent="0">
              <a:buNone/>
              <a:defRPr/>
            </a:lvl2pPr>
          </a:lstStyle>
          <a:p>
            <a:pPr lvl="0"/>
            <a:r>
              <a:rPr lang="en-US" noProof="0"/>
              <a:t>Click to edit Master text styles</a:t>
            </a:r>
          </a:p>
        </p:txBody>
      </p:sp>
    </p:spTree>
    <p:extLst>
      <p:ext uri="{BB962C8B-B14F-4D97-AF65-F5344CB8AC3E}">
        <p14:creationId xmlns:p14="http://schemas.microsoft.com/office/powerpoint/2010/main" val="88217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483FD5AE-7C58-4DB8-A1BC-B38525556CB4}" type="slidenum">
              <a:rPr lang="en-US" altLang="en-US" smtClean="0"/>
              <a:pPr>
                <a:defRPr/>
              </a:pPr>
              <a:t>‹#›</a:t>
            </a:fld>
            <a:endParaRPr lang="en-US" altLang="en-US"/>
          </a:p>
        </p:txBody>
      </p:sp>
    </p:spTree>
    <p:extLst>
      <p:ext uri="{BB962C8B-B14F-4D97-AF65-F5344CB8AC3E}">
        <p14:creationId xmlns:p14="http://schemas.microsoft.com/office/powerpoint/2010/main" val="212501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7E2AEDD6-25B1-432F-9DAF-6213195B2E27}" type="slidenum">
              <a:rPr lang="en-US" altLang="en-US" smtClean="0"/>
              <a:pPr>
                <a:defRPr/>
              </a:pPr>
              <a:t>‹#›</a:t>
            </a:fld>
            <a:endParaRPr lang="en-US" altLang="en-US"/>
          </a:p>
        </p:txBody>
      </p:sp>
    </p:spTree>
    <p:extLst>
      <p:ext uri="{BB962C8B-B14F-4D97-AF65-F5344CB8AC3E}">
        <p14:creationId xmlns:p14="http://schemas.microsoft.com/office/powerpoint/2010/main" val="299645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59E120D4-F88E-4C9B-8B87-00B5999EE391}" type="slidenum">
              <a:rPr lang="en-US" altLang="en-US" smtClean="0"/>
              <a:pPr>
                <a:defRPr/>
              </a:pPr>
              <a:t>‹#›</a:t>
            </a:fld>
            <a:endParaRPr lang="en-US" altLang="en-US"/>
          </a:p>
        </p:txBody>
      </p:sp>
    </p:spTree>
    <p:extLst>
      <p:ext uri="{BB962C8B-B14F-4D97-AF65-F5344CB8AC3E}">
        <p14:creationId xmlns:p14="http://schemas.microsoft.com/office/powerpoint/2010/main" val="50905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C9E31E-8057-4664-99CA-D77210639363}" type="slidenum">
              <a:rPr lang="en-US" altLang="en-US" smtClean="0"/>
              <a:pPr>
                <a:defRPr/>
              </a:pPr>
              <a:t>‹#›</a:t>
            </a:fld>
            <a:endParaRPr lang="en-US" altLang="en-US"/>
          </a:p>
        </p:txBody>
      </p:sp>
    </p:spTree>
    <p:extLst>
      <p:ext uri="{BB962C8B-B14F-4D97-AF65-F5344CB8AC3E}">
        <p14:creationId xmlns:p14="http://schemas.microsoft.com/office/powerpoint/2010/main" val="187184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0070C0"/>
            </a:gs>
            <a:gs pos="82000">
              <a:srgbClr val="00B0F0"/>
            </a:gs>
            <a:gs pos="94000">
              <a:srgbClr val="0070C0"/>
            </a:gs>
            <a:gs pos="100000">
              <a:srgbClr val="00B0F0"/>
            </a:gs>
          </a:gsLst>
          <a:lin ang="2700000" scaled="1"/>
          <a:tileRect/>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95554E7C-3B5E-48A8-B2C5-F1760E21B33C}" type="slidenum">
              <a:rPr lang="en-US" altLang="en-US" smtClean="0"/>
              <a:pPr>
                <a:defRPr/>
              </a:pPr>
              <a:t>‹#›</a:t>
            </a:fld>
            <a:endParaRPr lang="en-US" altLang="en-US"/>
          </a:p>
        </p:txBody>
      </p:sp>
    </p:spTree>
    <p:extLst>
      <p:ext uri="{BB962C8B-B14F-4D97-AF65-F5344CB8AC3E}">
        <p14:creationId xmlns:p14="http://schemas.microsoft.com/office/powerpoint/2010/main" val="1799852701"/>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85AAA0C0-4914-4A4C-A380-48F2C02D8E06}" type="datetime1">
              <a:rPr lang="en-US" smtClean="0"/>
              <a:t>8/29/2023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825" b="1" i="1" cap="all" baseline="0">
                <a:solidFill>
                  <a:srgbClr val="FFFFFF"/>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92145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Georgia" panose="02040502050405020303" pitchFamily="18" charset="0"/>
          <a:ea typeface="+mj-ea"/>
          <a:cs typeface="+mj-cs"/>
        </a:defRPr>
      </a:lvl1pPr>
    </p:titleStyle>
    <p:bodyStyle>
      <a:lvl1pPr marL="68580" indent="-68580" algn="l" defTabSz="685800" rtl="0" eaLnBrk="1" latinLnBrk="0" hangingPunct="1">
        <a:lnSpc>
          <a:spcPct val="90000"/>
        </a:lnSpc>
        <a:spcBef>
          <a:spcPts val="900"/>
        </a:spcBef>
        <a:spcAft>
          <a:spcPts val="150"/>
        </a:spcAft>
        <a:buClrTx/>
        <a:buSzPct val="100000"/>
        <a:buFont typeface="Calibri" panose="020F0502020204030204" pitchFamily="34" charset="0"/>
        <a:buChar char=" "/>
        <a:defRPr sz="15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288036" indent="-137160" algn="l" defTabSz="685800" rtl="0" eaLnBrk="1" latinLnBrk="0" hangingPunct="1">
        <a:lnSpc>
          <a:spcPct val="90000"/>
        </a:lnSpc>
        <a:spcBef>
          <a:spcPts val="150"/>
        </a:spcBef>
        <a:spcAft>
          <a:spcPts val="300"/>
        </a:spcAft>
        <a:buClrTx/>
        <a:buFont typeface="Calibri" pitchFamily="34" charset="0"/>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25196" indent="-137160" algn="l" defTabSz="685800" rtl="0" eaLnBrk="1" latinLnBrk="0" hangingPunct="1">
        <a:lnSpc>
          <a:spcPct val="90000"/>
        </a:lnSpc>
        <a:spcBef>
          <a:spcPts val="150"/>
        </a:spcBef>
        <a:spcAft>
          <a:spcPts val="300"/>
        </a:spcAft>
        <a:buClrTx/>
        <a:buFont typeface="Calibri" pitchFamily="34" charset="0"/>
        <a:buChar char="◦"/>
        <a:defRPr sz="105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562356" indent="-137160" algn="l" defTabSz="685800" rtl="0" eaLnBrk="1" latinLnBrk="0" hangingPunct="1">
        <a:lnSpc>
          <a:spcPct val="90000"/>
        </a:lnSpc>
        <a:spcBef>
          <a:spcPts val="150"/>
        </a:spcBef>
        <a:spcAft>
          <a:spcPts val="300"/>
        </a:spcAft>
        <a:buClrTx/>
        <a:buFont typeface="Calibri" pitchFamily="34" charset="0"/>
        <a:buChar char="◦"/>
        <a:defRPr sz="10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699516" indent="-137160" algn="l" defTabSz="685800" rtl="0" eaLnBrk="1" latinLnBrk="0" hangingPunct="1">
        <a:lnSpc>
          <a:spcPct val="90000"/>
        </a:lnSpc>
        <a:spcBef>
          <a:spcPts val="150"/>
        </a:spcBef>
        <a:spcAft>
          <a:spcPts val="300"/>
        </a:spcAft>
        <a:buClrTx/>
        <a:buFont typeface="Calibri" pitchFamily="34" charset="0"/>
        <a:buChar char="◦"/>
        <a:defRPr sz="10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D6640-A2C1-41F8-A1CE-029D680D69A7}" type="datetimeFigureOut">
              <a:rPr lang="en-US" smtClean="0"/>
              <a:t>8/29/2023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4BD82-974D-44F2-97D8-8360C3FC7050}" type="slidenum">
              <a:rPr lang="en-US" smtClean="0"/>
              <a:t>‹#›</a:t>
            </a:fld>
            <a:endParaRPr lang="en-US"/>
          </a:p>
        </p:txBody>
      </p:sp>
    </p:spTree>
    <p:extLst>
      <p:ext uri="{BB962C8B-B14F-4D97-AF65-F5344CB8AC3E}">
        <p14:creationId xmlns:p14="http://schemas.microsoft.com/office/powerpoint/2010/main" val="40924429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4DBF2-123F-4DC7-ACA9-E042A7789E80}" type="datetimeFigureOut">
              <a:rPr lang="en-US" smtClean="0"/>
              <a:pPr/>
              <a:t>8/29/2023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DAD7B-F014-4A01-811D-5261826662CC}" type="slidenum">
              <a:rPr lang="en-US" smtClean="0"/>
              <a:pPr/>
              <a:t>‹#›</a:t>
            </a:fld>
            <a:endParaRPr lang="en-US"/>
          </a:p>
        </p:txBody>
      </p:sp>
    </p:spTree>
    <p:extLst>
      <p:ext uri="{BB962C8B-B14F-4D97-AF65-F5344CB8AC3E}">
        <p14:creationId xmlns:p14="http://schemas.microsoft.com/office/powerpoint/2010/main" val="345047280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hyperlink" Target="https://openclipart.org/detail/4454/beetle-car" TargetMode="External"/><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mailto:teaguev@scsk12.org"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mailto:wardcleara@scsk12.org"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domainpictures.net/view-image.php?image=119261&amp;picture=please-sign-in-and-out-here" TargetMode="External"/><Relationship Id="rId2" Type="http://schemas.openxmlformats.org/officeDocument/2006/relationships/image" Target="../media/image6.jpg"/><Relationship Id="rId1" Type="http://schemas.openxmlformats.org/officeDocument/2006/relationships/slideLayout" Target="../slideLayouts/slideLayout41.xml"/><Relationship Id="rId5" Type="http://schemas.openxmlformats.org/officeDocument/2006/relationships/hyperlink" Target="https://themeanestmom.blogspot.com/2011/01/sign-up-sheet.html" TargetMode="Externa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en/view-image.php?image=291943&amp;picture=people-chatting" TargetMode="External"/><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hyperlink" Target="https://openclipart.org/detail/4454/beetle-car" TargetMode="External"/><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hyperlink" Target="https://openclipart.org/detail/4454/beetle-car" TargetMode="External"/><Relationship Id="rId2" Type="http://schemas.openxmlformats.org/officeDocument/2006/relationships/image" Target="../media/image11.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7836" y="4559523"/>
            <a:ext cx="8176104" cy="1236440"/>
          </a:xfrm>
          <a:noFill/>
        </p:spPr>
        <p:txBody>
          <a:bodyPr>
            <a:normAutofit/>
          </a:bodyPr>
          <a:lstStyle/>
          <a:p>
            <a:r>
              <a:rPr lang="en-US" sz="5300" b="1"/>
              <a:t>WELCOME TO OPEN HOUSE</a:t>
            </a:r>
          </a:p>
        </p:txBody>
      </p:sp>
      <p:pic>
        <p:nvPicPr>
          <p:cNvPr id="5" name="Picture 4">
            <a:extLst>
              <a:ext uri="{FF2B5EF4-FFF2-40B4-BE49-F238E27FC236}">
                <a16:creationId xmlns:a16="http://schemas.microsoft.com/office/drawing/2014/main" id="{C49D82BC-9F0F-4404-9468-23CD75287821}"/>
              </a:ext>
            </a:extLst>
          </p:cNvPr>
          <p:cNvPicPr/>
          <p:nvPr/>
        </p:nvPicPr>
        <p:blipFill rotWithShape="1">
          <a:blip r:embed="rId2"/>
          <a:srcRect b="3910"/>
          <a:stretch/>
        </p:blipFill>
        <p:spPr>
          <a:xfrm>
            <a:off x="19723" y="320041"/>
            <a:ext cx="9048078" cy="42394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BB4A-8362-413E-B1E8-58F9C2D49096}"/>
              </a:ext>
            </a:extLst>
          </p:cNvPr>
          <p:cNvSpPr>
            <a:spLocks noGrp="1"/>
          </p:cNvSpPr>
          <p:nvPr>
            <p:ph type="title"/>
          </p:nvPr>
        </p:nvSpPr>
        <p:spPr/>
        <p:txBody>
          <a:bodyPr/>
          <a:lstStyle/>
          <a:p>
            <a:r>
              <a:rPr lang="en-US" dirty="0"/>
              <a:t>Parking</a:t>
            </a:r>
          </a:p>
        </p:txBody>
      </p:sp>
      <p:sp>
        <p:nvSpPr>
          <p:cNvPr id="3" name="Content Placeholder 2">
            <a:extLst>
              <a:ext uri="{FF2B5EF4-FFF2-40B4-BE49-F238E27FC236}">
                <a16:creationId xmlns:a16="http://schemas.microsoft.com/office/drawing/2014/main" id="{EE46CEC7-CCC0-4271-93BB-450CDECAA01B}"/>
              </a:ext>
            </a:extLst>
          </p:cNvPr>
          <p:cNvSpPr>
            <a:spLocks noGrp="1"/>
          </p:cNvSpPr>
          <p:nvPr>
            <p:ph idx="1"/>
          </p:nvPr>
        </p:nvSpPr>
        <p:spPr>
          <a:xfrm>
            <a:off x="152400" y="1600200"/>
            <a:ext cx="8763000" cy="4525963"/>
          </a:xfrm>
        </p:spPr>
        <p:txBody>
          <a:bodyPr>
            <a:normAutofit/>
          </a:bodyPr>
          <a:lstStyle/>
          <a:p>
            <a:pPr marL="0" indent="0">
              <a:buNone/>
            </a:pPr>
            <a:r>
              <a:rPr lang="en-US" sz="4400" dirty="0">
                <a:solidFill>
                  <a:srgbClr val="002060"/>
                </a:solidFill>
              </a:rPr>
              <a:t>The School’s Parking Lot is only for staff/teachers. We ask that parents do not park or walk students through the parking lot to avoid any accidents.</a:t>
            </a:r>
          </a:p>
          <a:p>
            <a:pPr marL="0" indent="0">
              <a:buNone/>
            </a:pPr>
            <a:r>
              <a:rPr lang="en-US" sz="4400" dirty="0">
                <a:solidFill>
                  <a:srgbClr val="002060"/>
                </a:solidFill>
              </a:rPr>
              <a:t> </a:t>
            </a:r>
            <a:endParaRPr lang="en-US" i="1" dirty="0">
              <a:solidFill>
                <a:srgbClr val="002060"/>
              </a:solidFill>
            </a:endParaRPr>
          </a:p>
          <a:p>
            <a:pPr marL="0" indent="0">
              <a:buNone/>
            </a:pPr>
            <a:endParaRPr lang="en-US" dirty="0"/>
          </a:p>
        </p:txBody>
      </p:sp>
      <p:pic>
        <p:nvPicPr>
          <p:cNvPr id="5" name="Picture 4" descr="A picture containing icon&#10;&#10;Description automatically generated">
            <a:extLst>
              <a:ext uri="{FF2B5EF4-FFF2-40B4-BE49-F238E27FC236}">
                <a16:creationId xmlns:a16="http://schemas.microsoft.com/office/drawing/2014/main" id="{32E3DC51-2A9E-4B4E-900E-DADD2440F4E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05000" y="4793016"/>
            <a:ext cx="5613625" cy="2059605"/>
          </a:xfrm>
          <a:prstGeom prst="rect">
            <a:avLst/>
          </a:prstGeom>
        </p:spPr>
      </p:pic>
    </p:spTree>
    <p:extLst>
      <p:ext uri="{BB962C8B-B14F-4D97-AF65-F5344CB8AC3E}">
        <p14:creationId xmlns:p14="http://schemas.microsoft.com/office/powerpoint/2010/main" val="336824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DRESS CODE</a:t>
            </a:r>
          </a:p>
        </p:txBody>
      </p:sp>
      <p:sp>
        <p:nvSpPr>
          <p:cNvPr id="3" name="Content Placeholder 2"/>
          <p:cNvSpPr>
            <a:spLocks noGrp="1"/>
          </p:cNvSpPr>
          <p:nvPr>
            <p:ph idx="1"/>
          </p:nvPr>
        </p:nvSpPr>
        <p:spPr>
          <a:xfrm>
            <a:off x="457200" y="1219200"/>
            <a:ext cx="8534400" cy="4906963"/>
          </a:xfrm>
        </p:spPr>
        <p:txBody>
          <a:bodyPr>
            <a:normAutofit/>
          </a:bodyPr>
          <a:lstStyle/>
          <a:p>
            <a:pPr>
              <a:buNone/>
            </a:pPr>
            <a:r>
              <a:rPr lang="en-US" sz="1800" b="1" u="sng" dirty="0"/>
              <a:t>Boys</a:t>
            </a:r>
            <a:r>
              <a:rPr lang="en-US" sz="1800" b="1" dirty="0"/>
              <a:t>	</a:t>
            </a:r>
            <a:r>
              <a:rPr lang="en-US" sz="1800" dirty="0"/>
              <a:t>					</a:t>
            </a:r>
            <a:r>
              <a:rPr lang="en-US" sz="1800" b="1" u="sng" dirty="0"/>
              <a:t>Girls</a:t>
            </a:r>
            <a:endParaRPr lang="en-US" sz="1800" b="1" dirty="0"/>
          </a:p>
          <a:p>
            <a:pPr>
              <a:buNone/>
            </a:pPr>
            <a:r>
              <a:rPr lang="en-US" sz="1800" dirty="0"/>
              <a:t>Tan, navy, black pants or shorts		Tan, navy, black pants, shorts, skirts, 						or dresses</a:t>
            </a:r>
            <a:endParaRPr lang="en-US" sz="1800" b="1" dirty="0"/>
          </a:p>
          <a:p>
            <a:pPr>
              <a:buNone/>
            </a:pPr>
            <a:r>
              <a:rPr lang="en-US" sz="1800" dirty="0"/>
              <a:t>White, light blue, Peabody blue, navy		White, light blue, Peabody blue, navy</a:t>
            </a:r>
            <a:endParaRPr lang="en-US" sz="1800" b="1" dirty="0"/>
          </a:p>
          <a:p>
            <a:pPr>
              <a:buNone/>
            </a:pPr>
            <a:r>
              <a:rPr lang="en-US" sz="1800" dirty="0"/>
              <a:t>dress shirt with collar			blouse with collar </a:t>
            </a:r>
            <a:endParaRPr lang="en-US" sz="1800" b="1" dirty="0"/>
          </a:p>
          <a:p>
            <a:pPr>
              <a:buNone/>
            </a:pPr>
            <a:r>
              <a:rPr lang="en-US" sz="1800" dirty="0"/>
              <a:t>Knit, Oxford, or Turtle neck			Knit, Oxford, or Turtle neck</a:t>
            </a:r>
            <a:endParaRPr lang="en-US" sz="1800" b="1" dirty="0"/>
          </a:p>
          <a:p>
            <a:pPr>
              <a:buNone/>
            </a:pPr>
            <a:endParaRPr lang="en-US" sz="1800" b="1" dirty="0"/>
          </a:p>
          <a:p>
            <a:pPr>
              <a:buNone/>
            </a:pPr>
            <a:r>
              <a:rPr lang="en-US" sz="1800" dirty="0"/>
              <a:t> </a:t>
            </a:r>
            <a:endParaRPr lang="en-US" sz="1800" b="1" dirty="0"/>
          </a:p>
          <a:p>
            <a:pPr>
              <a:buNone/>
            </a:pPr>
            <a:r>
              <a:rPr lang="en-US" sz="1800" b="1" dirty="0"/>
              <a:t>Light jackets, sweat shirts, cardigans, sweaters, or vests may be worn; however, they must be white, light blue, Peabody blue, black, or navy-  without prints or logos.</a:t>
            </a:r>
            <a:r>
              <a:rPr lang="en-US" sz="1800" dirty="0"/>
              <a:t>  </a:t>
            </a:r>
            <a:r>
              <a:rPr lang="en-US" sz="1800" b="1" dirty="0"/>
              <a:t>Heavy coats may not be worn during the school day. No denim material may be worn. T-shirts worn underneath a shirt should be white</a:t>
            </a:r>
            <a:r>
              <a:rPr lang="en-US" sz="1800" dirty="0"/>
              <a:t>. </a:t>
            </a:r>
            <a:r>
              <a:rPr lang="en-US" sz="1800" b="1" dirty="0"/>
              <a:t>Yellow T-shirts or Peabody SWAG (Purchased from PTA) can be worn on Friday </a:t>
            </a:r>
            <a:r>
              <a:rPr lang="en-US" sz="1800" b="1" dirty="0">
                <a:solidFill>
                  <a:srgbClr val="FF0000"/>
                </a:solidFill>
              </a:rPr>
              <a:t>ONLY</a:t>
            </a:r>
            <a:r>
              <a:rPr lang="en-US" sz="1800" b="1" dirty="0"/>
              <a:t> for Club/Spirit Day.</a:t>
            </a:r>
          </a:p>
          <a:p>
            <a:pPr>
              <a:buNone/>
            </a:pPr>
            <a:endParaRPr lang="en-US" sz="1800" dirty="0"/>
          </a:p>
        </p:txBody>
      </p:sp>
      <p:pic>
        <p:nvPicPr>
          <p:cNvPr id="1026" name="Picture 2" descr="C:\Users\nelsonmc\AppData\Local\Microsoft\Windows\Temporary Internet Files\Content.IE5\ZU92RBM4\large-Red-Polo-Shirt-33.3-17171[1].gif"/>
          <p:cNvPicPr>
            <a:picLocks noChangeAspect="1" noChangeArrowheads="1"/>
          </p:cNvPicPr>
          <p:nvPr/>
        </p:nvPicPr>
        <p:blipFill>
          <a:blip r:embed="rId2" cstate="print"/>
          <a:srcRect/>
          <a:stretch>
            <a:fillRect/>
          </a:stretch>
        </p:blipFill>
        <p:spPr bwMode="auto">
          <a:xfrm>
            <a:off x="6553200" y="152400"/>
            <a:ext cx="2209800" cy="1447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SCHOOL-WIDE INCENTIVES</a:t>
            </a:r>
          </a:p>
        </p:txBody>
      </p:sp>
      <p:sp>
        <p:nvSpPr>
          <p:cNvPr id="3" name="Content Placeholder 2"/>
          <p:cNvSpPr>
            <a:spLocks noGrp="1"/>
          </p:cNvSpPr>
          <p:nvPr>
            <p:ph idx="1"/>
          </p:nvPr>
        </p:nvSpPr>
        <p:spPr/>
        <p:txBody>
          <a:bodyPr/>
          <a:lstStyle/>
          <a:p>
            <a:r>
              <a:rPr lang="en-US" b="1" dirty="0">
                <a:solidFill>
                  <a:srgbClr val="FF0000"/>
                </a:solidFill>
              </a:rPr>
              <a:t>FUN FRIDAY</a:t>
            </a:r>
          </a:p>
          <a:p>
            <a:pPr>
              <a:buNone/>
            </a:pPr>
            <a:r>
              <a:rPr lang="en-US" dirty="0"/>
              <a:t>                Students who follow school-wide expectations</a:t>
            </a:r>
          </a:p>
          <a:p>
            <a:pPr>
              <a:buNone/>
            </a:pPr>
            <a:endParaRPr lang="en-US" dirty="0"/>
          </a:p>
          <a:p>
            <a:endParaRPr lang="en-US" dirty="0"/>
          </a:p>
          <a:p>
            <a:r>
              <a:rPr lang="en-US" b="1" dirty="0">
                <a:solidFill>
                  <a:srgbClr val="FF0000"/>
                </a:solidFill>
              </a:rPr>
              <a:t>SOCK HOP    </a:t>
            </a:r>
          </a:p>
          <a:p>
            <a:pPr>
              <a:buNone/>
            </a:pPr>
            <a:r>
              <a:rPr lang="en-US" dirty="0"/>
              <a:t>		   Meeting Goals of 70% on Benchmark Assessments each quarter</a:t>
            </a:r>
          </a:p>
          <a:p>
            <a:endParaRPr lang="en-US" dirty="0"/>
          </a:p>
        </p:txBody>
      </p:sp>
      <p:pic>
        <p:nvPicPr>
          <p:cNvPr id="3074" name="Picture 2" descr="C:\Users\nelsonmc\AppData\Local\Microsoft\Windows\Temporary Internet Files\Content.IE5\ZU92RBM4\437,1234277084,7[1].jpg"/>
          <p:cNvPicPr>
            <a:picLocks noChangeAspect="1" noChangeArrowheads="1"/>
          </p:cNvPicPr>
          <p:nvPr/>
        </p:nvPicPr>
        <p:blipFill>
          <a:blip r:embed="rId2" cstate="print"/>
          <a:srcRect/>
          <a:stretch>
            <a:fillRect/>
          </a:stretch>
        </p:blipFill>
        <p:spPr bwMode="auto">
          <a:xfrm>
            <a:off x="3352800" y="2895600"/>
            <a:ext cx="2209800" cy="762000"/>
          </a:xfrm>
          <a:prstGeom prst="rect">
            <a:avLst/>
          </a:prstGeom>
          <a:noFill/>
        </p:spPr>
      </p:pic>
      <p:pic>
        <p:nvPicPr>
          <p:cNvPr id="3075" name="Picture 3" descr="C:\Users\nelsonmc\AppData\Local\Microsoft\Windows\Temporary Internet Files\Content.IE5\RQMEHDSO\large-woman-happy-smiling-dancing-and-waving-hands-upwards-66.6-16028[1].gif"/>
          <p:cNvPicPr>
            <a:picLocks noChangeAspect="1" noChangeArrowheads="1"/>
          </p:cNvPicPr>
          <p:nvPr/>
        </p:nvPicPr>
        <p:blipFill>
          <a:blip r:embed="rId3" cstate="print"/>
          <a:srcRect/>
          <a:stretch>
            <a:fillRect/>
          </a:stretch>
        </p:blipFill>
        <p:spPr bwMode="auto">
          <a:xfrm>
            <a:off x="4038600" y="3962400"/>
            <a:ext cx="2057400" cy="1156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SCHOOL-WIDE INCENTIVES</a:t>
            </a:r>
          </a:p>
        </p:txBody>
      </p:sp>
      <p:sp>
        <p:nvSpPr>
          <p:cNvPr id="3" name="Content Placeholder 2"/>
          <p:cNvSpPr>
            <a:spLocks noGrp="1"/>
          </p:cNvSpPr>
          <p:nvPr>
            <p:ph idx="1"/>
          </p:nvPr>
        </p:nvSpPr>
        <p:spPr>
          <a:xfrm>
            <a:off x="457200" y="1600200"/>
            <a:ext cx="8229600" cy="5257800"/>
          </a:xfrm>
        </p:spPr>
        <p:txBody>
          <a:bodyPr>
            <a:normAutofit fontScale="47500" lnSpcReduction="20000"/>
          </a:bodyPr>
          <a:lstStyle/>
          <a:p>
            <a:r>
              <a:rPr lang="en-US" sz="5800" b="1" dirty="0">
                <a:solidFill>
                  <a:srgbClr val="FF0000"/>
                </a:solidFill>
              </a:rPr>
              <a:t>EAGLE BUCKS FOR EXCELLENT BEHAVIOR</a:t>
            </a:r>
          </a:p>
          <a:p>
            <a:pPr lvl="1">
              <a:buNone/>
            </a:pPr>
            <a:r>
              <a:rPr lang="en-US" sz="5800" dirty="0"/>
              <a:t>          Eagle Store the last Friday of each month</a:t>
            </a:r>
          </a:p>
          <a:p>
            <a:endParaRPr lang="en-US" dirty="0"/>
          </a:p>
          <a:p>
            <a:endParaRPr lang="en-US" dirty="0"/>
          </a:p>
          <a:p>
            <a:r>
              <a:rPr lang="en-US" sz="6700" b="1" dirty="0">
                <a:solidFill>
                  <a:srgbClr val="FF0000"/>
                </a:solidFill>
              </a:rPr>
              <a:t>CAFETERIA AND SUPPORT LINKS </a:t>
            </a:r>
          </a:p>
          <a:p>
            <a:pPr>
              <a:buNone/>
            </a:pPr>
            <a:r>
              <a:rPr lang="en-US" sz="6700" dirty="0"/>
              <a:t>		    Movie/Snack Day</a:t>
            </a:r>
          </a:p>
          <a:p>
            <a:endParaRPr lang="en-US" dirty="0"/>
          </a:p>
          <a:p>
            <a:endParaRPr lang="en-US" dirty="0"/>
          </a:p>
          <a:p>
            <a:r>
              <a:rPr lang="en-US" sz="6700" b="1" dirty="0">
                <a:solidFill>
                  <a:srgbClr val="FF0000"/>
                </a:solidFill>
              </a:rPr>
              <a:t>DRESS DOWN DAY  ON FRIDAY</a:t>
            </a:r>
          </a:p>
          <a:p>
            <a:pPr>
              <a:buNone/>
            </a:pPr>
            <a:r>
              <a:rPr lang="en-US" sz="6700" dirty="0"/>
              <a:t>               Weekly Attendance 96% or better</a:t>
            </a:r>
          </a:p>
          <a:p>
            <a:pPr>
              <a:buNone/>
            </a:pPr>
            <a:endParaRPr lang="en-US" dirty="0"/>
          </a:p>
          <a:p>
            <a:endParaRPr lang="en-US" dirty="0"/>
          </a:p>
          <a:p>
            <a:pPr lvl="1">
              <a:buNone/>
            </a:pPr>
            <a:r>
              <a:rPr lang="en-US" dirty="0"/>
              <a:t>	</a:t>
            </a:r>
          </a:p>
          <a:p>
            <a:pPr lvl="1">
              <a:buNone/>
            </a:pPr>
            <a:endParaRPr lang="en-US" dirty="0"/>
          </a:p>
          <a:p>
            <a:pPr lvl="1">
              <a:buNone/>
            </a:pPr>
            <a:endParaRPr lang="en-US" dirty="0"/>
          </a:p>
        </p:txBody>
      </p:sp>
      <p:pic>
        <p:nvPicPr>
          <p:cNvPr id="2050" name="Picture 2" descr="C:\Users\nelsonmc\AppData\Local\Microsoft\Windows\Temporary Internet Files\Content.IE5\CEKVDEM4\clipart0275[1].jpg"/>
          <p:cNvPicPr>
            <a:picLocks noChangeAspect="1" noChangeArrowheads="1"/>
          </p:cNvPicPr>
          <p:nvPr/>
        </p:nvPicPr>
        <p:blipFill>
          <a:blip r:embed="rId2" cstate="print"/>
          <a:srcRect/>
          <a:stretch>
            <a:fillRect/>
          </a:stretch>
        </p:blipFill>
        <p:spPr bwMode="auto">
          <a:xfrm>
            <a:off x="7848600" y="1600200"/>
            <a:ext cx="1295400" cy="1173956"/>
          </a:xfrm>
          <a:prstGeom prst="rect">
            <a:avLst/>
          </a:prstGeom>
          <a:noFill/>
        </p:spPr>
      </p:pic>
      <p:pic>
        <p:nvPicPr>
          <p:cNvPr id="2051" name="Picture 3" descr="C:\Users\nelsonmc\AppData\Local\Microsoft\Windows\Temporary Internet Files\Content.IE5\7O3MDO44\iStock_000011579427XSmall[1].jpg"/>
          <p:cNvPicPr>
            <a:picLocks noChangeAspect="1" noChangeArrowheads="1"/>
          </p:cNvPicPr>
          <p:nvPr/>
        </p:nvPicPr>
        <p:blipFill>
          <a:blip r:embed="rId3" cstate="print"/>
          <a:srcRect/>
          <a:stretch>
            <a:fillRect/>
          </a:stretch>
        </p:blipFill>
        <p:spPr bwMode="auto">
          <a:xfrm>
            <a:off x="6629400" y="3047999"/>
            <a:ext cx="2057400" cy="1252865"/>
          </a:xfrm>
          <a:prstGeom prst="rect">
            <a:avLst/>
          </a:prstGeom>
          <a:noFill/>
        </p:spPr>
      </p:pic>
      <p:pic>
        <p:nvPicPr>
          <p:cNvPr id="2053" name="Picture 5" descr="C:\Users\nelsonmc\AppData\Local\Microsoft\Windows\Temporary Internet Files\Content.IE5\RQMEHDSO\kids_health-1[1].jpg"/>
          <p:cNvPicPr>
            <a:picLocks noChangeAspect="1" noChangeArrowheads="1"/>
          </p:cNvPicPr>
          <p:nvPr/>
        </p:nvPicPr>
        <p:blipFill>
          <a:blip r:embed="rId4" cstate="print"/>
          <a:srcRect/>
          <a:stretch>
            <a:fillRect/>
          </a:stretch>
        </p:blipFill>
        <p:spPr bwMode="auto">
          <a:xfrm>
            <a:off x="5029200" y="5334000"/>
            <a:ext cx="3520440" cy="1295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SCHOOL-WIDE INCENTIVES</a:t>
            </a:r>
          </a:p>
        </p:txBody>
      </p:sp>
      <p:sp>
        <p:nvSpPr>
          <p:cNvPr id="3" name="Content Placeholder 2"/>
          <p:cNvSpPr>
            <a:spLocks noGrp="1"/>
          </p:cNvSpPr>
          <p:nvPr>
            <p:ph idx="1"/>
          </p:nvPr>
        </p:nvSpPr>
        <p:spPr/>
        <p:txBody>
          <a:bodyPr/>
          <a:lstStyle/>
          <a:p>
            <a:r>
              <a:rPr lang="en-US" b="1" dirty="0">
                <a:solidFill>
                  <a:srgbClr val="FF0000"/>
                </a:solidFill>
              </a:rPr>
              <a:t>AR STORE, GIFT CARDS, END OF YEAR CELEBRATION!!!</a:t>
            </a:r>
          </a:p>
          <a:p>
            <a:pPr>
              <a:buNone/>
            </a:pPr>
            <a:r>
              <a:rPr lang="en-US" b="1" dirty="0"/>
              <a:t>	- Earn AR Points and meet AR Goals (</a:t>
            </a:r>
            <a:r>
              <a:rPr lang="en-US" b="1" dirty="0">
                <a:solidFill>
                  <a:srgbClr val="FF0000"/>
                </a:solidFill>
              </a:rPr>
              <a:t>10,000</a:t>
            </a:r>
            <a:r>
              <a:rPr lang="en-US" b="1" dirty="0"/>
              <a:t>)</a:t>
            </a:r>
          </a:p>
          <a:p>
            <a:pPr>
              <a:buNone/>
            </a:pPr>
            <a:endParaRPr lang="en-US" b="1" dirty="0"/>
          </a:p>
          <a:p>
            <a:pPr>
              <a:buNone/>
            </a:pPr>
            <a:endParaRPr lang="en-US" b="1" dirty="0"/>
          </a:p>
        </p:txBody>
      </p:sp>
      <p:pic>
        <p:nvPicPr>
          <p:cNvPr id="1027" name="Picture 3" descr="C:\Users\nelsonmc\AppData\Local\Microsoft\Windows\Temporary Internet Files\Content.IE5\RQMEHDSO\rk8_boy12[1].gif"/>
          <p:cNvPicPr>
            <a:picLocks noChangeAspect="1" noChangeArrowheads="1"/>
          </p:cNvPicPr>
          <p:nvPr/>
        </p:nvPicPr>
        <p:blipFill>
          <a:blip r:embed="rId3" cstate="print"/>
          <a:srcRect/>
          <a:stretch>
            <a:fillRect/>
          </a:stretch>
        </p:blipFill>
        <p:spPr bwMode="auto">
          <a:xfrm>
            <a:off x="3733800" y="3429000"/>
            <a:ext cx="1838325" cy="1733550"/>
          </a:xfrm>
          <a:prstGeom prst="rect">
            <a:avLst/>
          </a:prstGeom>
          <a:noFill/>
        </p:spPr>
      </p:pic>
      <p:pic>
        <p:nvPicPr>
          <p:cNvPr id="1029" name="Picture 5" descr="C:\Users\nelsonmc\AppData\Local\Microsoft\Windows\Temporary Internet Files\Content.IE5\7O3MDO44\paired_reading[1].jpg"/>
          <p:cNvPicPr>
            <a:picLocks noChangeAspect="1" noChangeArrowheads="1"/>
          </p:cNvPicPr>
          <p:nvPr/>
        </p:nvPicPr>
        <p:blipFill>
          <a:blip r:embed="rId4" cstate="print"/>
          <a:srcRect/>
          <a:stretch>
            <a:fillRect/>
          </a:stretch>
        </p:blipFill>
        <p:spPr bwMode="auto">
          <a:xfrm>
            <a:off x="6096000" y="3962400"/>
            <a:ext cx="3048000" cy="2686050"/>
          </a:xfrm>
          <a:prstGeom prst="rect">
            <a:avLst/>
          </a:prstGeom>
          <a:noFill/>
        </p:spPr>
      </p:pic>
      <p:pic>
        <p:nvPicPr>
          <p:cNvPr id="1030" name="Picture 6" descr="C:\Users\nelsonmc\AppData\Local\Microsoft\Windows\Temporary Internet Files\Content.IE5\RQMEHDSO\15905-happy-male-green-worm-wearing-a-tie-and-reading-a-book-clipart-illustration[1].jpg"/>
          <p:cNvPicPr>
            <a:picLocks noChangeAspect="1" noChangeArrowheads="1"/>
          </p:cNvPicPr>
          <p:nvPr/>
        </p:nvPicPr>
        <p:blipFill>
          <a:blip r:embed="rId5" cstate="print"/>
          <a:srcRect/>
          <a:stretch>
            <a:fillRect/>
          </a:stretch>
        </p:blipFill>
        <p:spPr bwMode="auto">
          <a:xfrm>
            <a:off x="0" y="4610100"/>
            <a:ext cx="3352800" cy="22479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p:cNvSpPr>
          <p:nvPr/>
        </p:nvSpPr>
        <p:spPr bwMode="auto">
          <a:xfrm>
            <a:off x="88930" y="-76200"/>
            <a:ext cx="9020175" cy="6757987"/>
          </a:xfrm>
          <a:custGeom>
            <a:avLst/>
            <a:gdLst>
              <a:gd name="T0" fmla="*/ 9478 w 21552"/>
              <a:gd name="T1" fmla="*/ 557 h 21546"/>
              <a:gd name="T2" fmla="*/ 11501 w 21552"/>
              <a:gd name="T3" fmla="*/ 588 h 21546"/>
              <a:gd name="T4" fmla="*/ 12229 w 21552"/>
              <a:gd name="T5" fmla="*/ 1074 h 21546"/>
              <a:gd name="T6" fmla="*/ 12593 w 21552"/>
              <a:gd name="T7" fmla="*/ 2045 h 21546"/>
              <a:gd name="T8" fmla="*/ 13322 w 21552"/>
              <a:gd name="T9" fmla="*/ 831 h 21546"/>
              <a:gd name="T10" fmla="*/ 14877 w 21552"/>
              <a:gd name="T11" fmla="*/ 51 h 21546"/>
              <a:gd name="T12" fmla="*/ 15689 w 21552"/>
              <a:gd name="T13" fmla="*/ 1802 h 21546"/>
              <a:gd name="T14" fmla="*/ 17211 w 21552"/>
              <a:gd name="T15" fmla="*/ 2273 h 21546"/>
              <a:gd name="T16" fmla="*/ 18239 w 21552"/>
              <a:gd name="T17" fmla="*/ 588 h 21546"/>
              <a:gd name="T18" fmla="*/ 20242 w 21552"/>
              <a:gd name="T19" fmla="*/ 102 h 21546"/>
              <a:gd name="T20" fmla="*/ 21517 w 21552"/>
              <a:gd name="T21" fmla="*/ 2045 h 21546"/>
              <a:gd name="T22" fmla="*/ 21297 w 21552"/>
              <a:gd name="T23" fmla="*/ 3751 h 21546"/>
              <a:gd name="T24" fmla="*/ 20625 w 21552"/>
              <a:gd name="T25" fmla="*/ 5311 h 21546"/>
              <a:gd name="T26" fmla="*/ 20072 w 21552"/>
              <a:gd name="T27" fmla="*/ 7335 h 21546"/>
              <a:gd name="T28" fmla="*/ 20424 w 21552"/>
              <a:gd name="T29" fmla="*/ 8606 h 21546"/>
              <a:gd name="T30" fmla="*/ 21335 w 21552"/>
              <a:gd name="T31" fmla="*/ 10307 h 21546"/>
              <a:gd name="T32" fmla="*/ 20424 w 21552"/>
              <a:gd name="T33" fmla="*/ 12251 h 21546"/>
              <a:gd name="T34" fmla="*/ 19514 w 21552"/>
              <a:gd name="T35" fmla="*/ 12980 h 21546"/>
              <a:gd name="T36" fmla="*/ 20606 w 21552"/>
              <a:gd name="T37" fmla="*/ 14195 h 21546"/>
              <a:gd name="T38" fmla="*/ 20242 w 21552"/>
              <a:gd name="T39" fmla="*/ 15166 h 21546"/>
              <a:gd name="T40" fmla="*/ 20606 w 21552"/>
              <a:gd name="T41" fmla="*/ 16381 h 21546"/>
              <a:gd name="T42" fmla="*/ 21517 w 21552"/>
              <a:gd name="T43" fmla="*/ 18325 h 21546"/>
              <a:gd name="T44" fmla="*/ 20606 w 21552"/>
              <a:gd name="T45" fmla="*/ 20755 h 21546"/>
              <a:gd name="T46" fmla="*/ 18967 w 21552"/>
              <a:gd name="T47" fmla="*/ 21484 h 21546"/>
              <a:gd name="T48" fmla="*/ 16805 w 21552"/>
              <a:gd name="T49" fmla="*/ 21276 h 21546"/>
              <a:gd name="T50" fmla="*/ 15462 w 21552"/>
              <a:gd name="T51" fmla="*/ 19874 h 21546"/>
              <a:gd name="T52" fmla="*/ 14525 w 21552"/>
              <a:gd name="T53" fmla="*/ 19641 h 21546"/>
              <a:gd name="T54" fmla="*/ 12601 w 21552"/>
              <a:gd name="T55" fmla="*/ 21195 h 21546"/>
              <a:gd name="T56" fmla="*/ 10954 w 21552"/>
              <a:gd name="T57" fmla="*/ 20755 h 21546"/>
              <a:gd name="T58" fmla="*/ 9679 w 21552"/>
              <a:gd name="T59" fmla="*/ 20148 h 21546"/>
              <a:gd name="T60" fmla="*/ 7987 w 21552"/>
              <a:gd name="T61" fmla="*/ 20730 h 21546"/>
              <a:gd name="T62" fmla="*/ 6295 w 21552"/>
              <a:gd name="T63" fmla="*/ 19874 h 21546"/>
              <a:gd name="T64" fmla="*/ 5126 w 21552"/>
              <a:gd name="T65" fmla="*/ 20998 h 21546"/>
              <a:gd name="T66" fmla="*/ 3487 w 21552"/>
              <a:gd name="T67" fmla="*/ 21484 h 21546"/>
              <a:gd name="T68" fmla="*/ 1685 w 21552"/>
              <a:gd name="T69" fmla="*/ 20573 h 21546"/>
              <a:gd name="T70" fmla="*/ 938 w 21552"/>
              <a:gd name="T71" fmla="*/ 17839 h 21546"/>
              <a:gd name="T72" fmla="*/ 27 w 21552"/>
              <a:gd name="T73" fmla="*/ 16381 h 21546"/>
              <a:gd name="T74" fmla="*/ 604 w 21552"/>
              <a:gd name="T75" fmla="*/ 14422 h 21546"/>
              <a:gd name="T76" fmla="*/ 2030 w 21552"/>
              <a:gd name="T77" fmla="*/ 13223 h 21546"/>
              <a:gd name="T78" fmla="*/ 1568 w 21552"/>
              <a:gd name="T79" fmla="*/ 11577 h 21546"/>
              <a:gd name="T80" fmla="*/ 80 w 21552"/>
              <a:gd name="T81" fmla="*/ 10879 h 21546"/>
              <a:gd name="T82" fmla="*/ 391 w 21552"/>
              <a:gd name="T83" fmla="*/ 9335 h 21546"/>
              <a:gd name="T84" fmla="*/ 1120 w 21552"/>
              <a:gd name="T85" fmla="*/ 7877 h 21546"/>
              <a:gd name="T86" fmla="*/ 1507 w 21552"/>
              <a:gd name="T87" fmla="*/ 6829 h 21546"/>
              <a:gd name="T88" fmla="*/ 756 w 21552"/>
              <a:gd name="T89" fmla="*/ 5447 h 21546"/>
              <a:gd name="T90" fmla="*/ 27 w 21552"/>
              <a:gd name="T91" fmla="*/ 3503 h 21546"/>
              <a:gd name="T92" fmla="*/ 573 w 21552"/>
              <a:gd name="T93" fmla="*/ 1317 h 21546"/>
              <a:gd name="T94" fmla="*/ 2034 w 21552"/>
              <a:gd name="T95" fmla="*/ 289 h 21546"/>
              <a:gd name="T96" fmla="*/ 3852 w 21552"/>
              <a:gd name="T97" fmla="*/ 1074 h 21546"/>
              <a:gd name="T98" fmla="*/ 4747 w 21552"/>
              <a:gd name="T99" fmla="*/ 2157 h 21546"/>
              <a:gd name="T100" fmla="*/ 5798 w 21552"/>
              <a:gd name="T101" fmla="*/ 1063 h 21546"/>
              <a:gd name="T102" fmla="*/ 7054 w 21552"/>
              <a:gd name="T103" fmla="*/ 1418 h 21546"/>
              <a:gd name="T104" fmla="*/ 8689 w 21552"/>
              <a:gd name="T105" fmla="*/ 248 h 21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552"/>
              <a:gd name="T160" fmla="*/ 0 h 21546"/>
              <a:gd name="T161" fmla="*/ 21552 w 21552"/>
              <a:gd name="T162" fmla="*/ 21546 h 21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552" h="21546">
                <a:moveTo>
                  <a:pt x="8689" y="248"/>
                </a:moveTo>
                <a:cubicBezTo>
                  <a:pt x="8894" y="208"/>
                  <a:pt x="9160" y="334"/>
                  <a:pt x="9478" y="557"/>
                </a:cubicBezTo>
                <a:cubicBezTo>
                  <a:pt x="9793" y="775"/>
                  <a:pt x="10252" y="1554"/>
                  <a:pt x="10590" y="1560"/>
                </a:cubicBezTo>
                <a:cubicBezTo>
                  <a:pt x="10924" y="1560"/>
                  <a:pt x="11258" y="745"/>
                  <a:pt x="11501" y="588"/>
                </a:cubicBezTo>
                <a:cubicBezTo>
                  <a:pt x="11740" y="426"/>
                  <a:pt x="11926" y="507"/>
                  <a:pt x="12047" y="588"/>
                </a:cubicBezTo>
                <a:cubicBezTo>
                  <a:pt x="12168" y="669"/>
                  <a:pt x="12199" y="871"/>
                  <a:pt x="12229" y="1074"/>
                </a:cubicBezTo>
                <a:cubicBezTo>
                  <a:pt x="12256" y="1271"/>
                  <a:pt x="12168" y="1640"/>
                  <a:pt x="12229" y="1802"/>
                </a:cubicBezTo>
                <a:cubicBezTo>
                  <a:pt x="12290" y="1964"/>
                  <a:pt x="12472" y="2045"/>
                  <a:pt x="12593" y="2045"/>
                </a:cubicBezTo>
                <a:cubicBezTo>
                  <a:pt x="12715" y="2045"/>
                  <a:pt x="12836" y="2005"/>
                  <a:pt x="12958" y="1802"/>
                </a:cubicBezTo>
                <a:cubicBezTo>
                  <a:pt x="13079" y="1600"/>
                  <a:pt x="13170" y="1109"/>
                  <a:pt x="13322" y="831"/>
                </a:cubicBezTo>
                <a:cubicBezTo>
                  <a:pt x="13470" y="547"/>
                  <a:pt x="13606" y="228"/>
                  <a:pt x="13868" y="102"/>
                </a:cubicBezTo>
                <a:cubicBezTo>
                  <a:pt x="14126" y="-30"/>
                  <a:pt x="14616" y="-20"/>
                  <a:pt x="14877" y="51"/>
                </a:cubicBezTo>
                <a:cubicBezTo>
                  <a:pt x="15135" y="117"/>
                  <a:pt x="15295" y="228"/>
                  <a:pt x="15431" y="522"/>
                </a:cubicBezTo>
                <a:cubicBezTo>
                  <a:pt x="15564" y="810"/>
                  <a:pt x="15538" y="1494"/>
                  <a:pt x="15689" y="1802"/>
                </a:cubicBezTo>
                <a:cubicBezTo>
                  <a:pt x="15837" y="2106"/>
                  <a:pt x="16080" y="2268"/>
                  <a:pt x="16334" y="2349"/>
                </a:cubicBezTo>
                <a:cubicBezTo>
                  <a:pt x="16585" y="2425"/>
                  <a:pt x="16983" y="2400"/>
                  <a:pt x="17211" y="2273"/>
                </a:cubicBezTo>
                <a:cubicBezTo>
                  <a:pt x="17435" y="2142"/>
                  <a:pt x="17518" y="1838"/>
                  <a:pt x="17693" y="1560"/>
                </a:cubicBezTo>
                <a:cubicBezTo>
                  <a:pt x="17863" y="1276"/>
                  <a:pt x="17992" y="831"/>
                  <a:pt x="18239" y="588"/>
                </a:cubicBezTo>
                <a:cubicBezTo>
                  <a:pt x="18482" y="340"/>
                  <a:pt x="18816" y="183"/>
                  <a:pt x="19150" y="102"/>
                </a:cubicBezTo>
                <a:cubicBezTo>
                  <a:pt x="19483" y="21"/>
                  <a:pt x="19908" y="-20"/>
                  <a:pt x="20242" y="102"/>
                </a:cubicBezTo>
                <a:cubicBezTo>
                  <a:pt x="20576" y="223"/>
                  <a:pt x="20940" y="507"/>
                  <a:pt x="21153" y="831"/>
                </a:cubicBezTo>
                <a:cubicBezTo>
                  <a:pt x="21365" y="1155"/>
                  <a:pt x="21456" y="1721"/>
                  <a:pt x="21517" y="2045"/>
                </a:cubicBezTo>
                <a:cubicBezTo>
                  <a:pt x="21574" y="2364"/>
                  <a:pt x="21551" y="2486"/>
                  <a:pt x="21517" y="2774"/>
                </a:cubicBezTo>
                <a:cubicBezTo>
                  <a:pt x="21479" y="3058"/>
                  <a:pt x="21388" y="3468"/>
                  <a:pt x="21297" y="3751"/>
                </a:cubicBezTo>
                <a:cubicBezTo>
                  <a:pt x="21206" y="4035"/>
                  <a:pt x="21081" y="4212"/>
                  <a:pt x="20971" y="4475"/>
                </a:cubicBezTo>
                <a:cubicBezTo>
                  <a:pt x="20857" y="4733"/>
                  <a:pt x="20735" y="4966"/>
                  <a:pt x="20625" y="5311"/>
                </a:cubicBezTo>
                <a:cubicBezTo>
                  <a:pt x="20512" y="5650"/>
                  <a:pt x="20398" y="6176"/>
                  <a:pt x="20307" y="6515"/>
                </a:cubicBezTo>
                <a:cubicBezTo>
                  <a:pt x="20212" y="6849"/>
                  <a:pt x="20083" y="7072"/>
                  <a:pt x="20072" y="7335"/>
                </a:cubicBezTo>
                <a:cubicBezTo>
                  <a:pt x="20056" y="7594"/>
                  <a:pt x="20159" y="7862"/>
                  <a:pt x="20219" y="8074"/>
                </a:cubicBezTo>
                <a:cubicBezTo>
                  <a:pt x="20276" y="8282"/>
                  <a:pt x="20265" y="8353"/>
                  <a:pt x="20424" y="8606"/>
                </a:cubicBezTo>
                <a:cubicBezTo>
                  <a:pt x="20580" y="8854"/>
                  <a:pt x="21001" y="9294"/>
                  <a:pt x="21153" y="9578"/>
                </a:cubicBezTo>
                <a:cubicBezTo>
                  <a:pt x="21301" y="9856"/>
                  <a:pt x="21335" y="9983"/>
                  <a:pt x="21335" y="10307"/>
                </a:cubicBezTo>
                <a:cubicBezTo>
                  <a:pt x="21335" y="10631"/>
                  <a:pt x="21301" y="11198"/>
                  <a:pt x="21153" y="11522"/>
                </a:cubicBezTo>
                <a:cubicBezTo>
                  <a:pt x="21001" y="11841"/>
                  <a:pt x="20663" y="12089"/>
                  <a:pt x="20424" y="12251"/>
                </a:cubicBezTo>
                <a:cubicBezTo>
                  <a:pt x="20182" y="12408"/>
                  <a:pt x="19844" y="12372"/>
                  <a:pt x="19696" y="12494"/>
                </a:cubicBezTo>
                <a:cubicBezTo>
                  <a:pt x="19544" y="12610"/>
                  <a:pt x="19453" y="12818"/>
                  <a:pt x="19514" y="12980"/>
                </a:cubicBezTo>
                <a:cubicBezTo>
                  <a:pt x="19574" y="13142"/>
                  <a:pt x="19878" y="13263"/>
                  <a:pt x="20060" y="13466"/>
                </a:cubicBezTo>
                <a:cubicBezTo>
                  <a:pt x="20242" y="13668"/>
                  <a:pt x="20546" y="13952"/>
                  <a:pt x="20606" y="14195"/>
                </a:cubicBezTo>
                <a:cubicBezTo>
                  <a:pt x="20663" y="14432"/>
                  <a:pt x="20485" y="14761"/>
                  <a:pt x="20424" y="14923"/>
                </a:cubicBezTo>
                <a:cubicBezTo>
                  <a:pt x="20364" y="15085"/>
                  <a:pt x="20269" y="15045"/>
                  <a:pt x="20242" y="15166"/>
                </a:cubicBezTo>
                <a:cubicBezTo>
                  <a:pt x="20212" y="15283"/>
                  <a:pt x="20182" y="15450"/>
                  <a:pt x="20242" y="15652"/>
                </a:cubicBezTo>
                <a:cubicBezTo>
                  <a:pt x="20303" y="15855"/>
                  <a:pt x="20455" y="16098"/>
                  <a:pt x="20606" y="16381"/>
                </a:cubicBezTo>
                <a:cubicBezTo>
                  <a:pt x="20754" y="16660"/>
                  <a:pt x="21001" y="17029"/>
                  <a:pt x="21153" y="17353"/>
                </a:cubicBezTo>
                <a:cubicBezTo>
                  <a:pt x="21301" y="17672"/>
                  <a:pt x="21487" y="17920"/>
                  <a:pt x="21517" y="18325"/>
                </a:cubicBezTo>
                <a:cubicBezTo>
                  <a:pt x="21547" y="18730"/>
                  <a:pt x="21487" y="19378"/>
                  <a:pt x="21335" y="19783"/>
                </a:cubicBezTo>
                <a:cubicBezTo>
                  <a:pt x="21183" y="20188"/>
                  <a:pt x="20849" y="20507"/>
                  <a:pt x="20606" y="20755"/>
                </a:cubicBezTo>
                <a:cubicBezTo>
                  <a:pt x="20360" y="20998"/>
                  <a:pt x="20147" y="21119"/>
                  <a:pt x="19878" y="21241"/>
                </a:cubicBezTo>
                <a:cubicBezTo>
                  <a:pt x="19605" y="21357"/>
                  <a:pt x="19271" y="21443"/>
                  <a:pt x="18967" y="21484"/>
                </a:cubicBezTo>
                <a:cubicBezTo>
                  <a:pt x="18664" y="21524"/>
                  <a:pt x="18413" y="21514"/>
                  <a:pt x="18057" y="21484"/>
                </a:cubicBezTo>
                <a:cubicBezTo>
                  <a:pt x="17696" y="21449"/>
                  <a:pt x="17154" y="21383"/>
                  <a:pt x="16805" y="21276"/>
                </a:cubicBezTo>
                <a:cubicBezTo>
                  <a:pt x="16452" y="21170"/>
                  <a:pt x="16175" y="21079"/>
                  <a:pt x="15955" y="20846"/>
                </a:cubicBezTo>
                <a:cubicBezTo>
                  <a:pt x="15731" y="20608"/>
                  <a:pt x="15610" y="20234"/>
                  <a:pt x="15462" y="19874"/>
                </a:cubicBezTo>
                <a:cubicBezTo>
                  <a:pt x="15310" y="19510"/>
                  <a:pt x="15207" y="18700"/>
                  <a:pt x="15052" y="18664"/>
                </a:cubicBezTo>
                <a:cubicBezTo>
                  <a:pt x="14893" y="18624"/>
                  <a:pt x="14756" y="19343"/>
                  <a:pt x="14525" y="19641"/>
                </a:cubicBezTo>
                <a:cubicBezTo>
                  <a:pt x="14289" y="19935"/>
                  <a:pt x="13971" y="20193"/>
                  <a:pt x="13652" y="20456"/>
                </a:cubicBezTo>
                <a:cubicBezTo>
                  <a:pt x="13329" y="20715"/>
                  <a:pt x="12897" y="21064"/>
                  <a:pt x="12601" y="21195"/>
                </a:cubicBezTo>
                <a:cubicBezTo>
                  <a:pt x="12301" y="21322"/>
                  <a:pt x="12138" y="21312"/>
                  <a:pt x="11865" y="21241"/>
                </a:cubicBezTo>
                <a:cubicBezTo>
                  <a:pt x="11588" y="21165"/>
                  <a:pt x="11227" y="20917"/>
                  <a:pt x="10954" y="20755"/>
                </a:cubicBezTo>
                <a:cubicBezTo>
                  <a:pt x="10677" y="20588"/>
                  <a:pt x="10434" y="20365"/>
                  <a:pt x="10226" y="20269"/>
                </a:cubicBezTo>
                <a:cubicBezTo>
                  <a:pt x="10013" y="20168"/>
                  <a:pt x="9877" y="20082"/>
                  <a:pt x="9679" y="20148"/>
                </a:cubicBezTo>
                <a:cubicBezTo>
                  <a:pt x="9478" y="20208"/>
                  <a:pt x="9319" y="20553"/>
                  <a:pt x="9038" y="20654"/>
                </a:cubicBezTo>
                <a:cubicBezTo>
                  <a:pt x="8754" y="20750"/>
                  <a:pt x="8272" y="20831"/>
                  <a:pt x="7987" y="20730"/>
                </a:cubicBezTo>
                <a:cubicBezTo>
                  <a:pt x="7699" y="20623"/>
                  <a:pt x="7593" y="20168"/>
                  <a:pt x="7312" y="20026"/>
                </a:cubicBezTo>
                <a:cubicBezTo>
                  <a:pt x="7027" y="19879"/>
                  <a:pt x="6568" y="19834"/>
                  <a:pt x="6295" y="19874"/>
                </a:cubicBezTo>
                <a:cubicBezTo>
                  <a:pt x="6022" y="19915"/>
                  <a:pt x="5866" y="20082"/>
                  <a:pt x="5673" y="20269"/>
                </a:cubicBezTo>
                <a:cubicBezTo>
                  <a:pt x="5475" y="20451"/>
                  <a:pt x="5335" y="20796"/>
                  <a:pt x="5126" y="20998"/>
                </a:cubicBezTo>
                <a:cubicBezTo>
                  <a:pt x="4914" y="21195"/>
                  <a:pt x="4671" y="21403"/>
                  <a:pt x="4398" y="21484"/>
                </a:cubicBezTo>
                <a:cubicBezTo>
                  <a:pt x="4125" y="21565"/>
                  <a:pt x="3825" y="21570"/>
                  <a:pt x="3487" y="21484"/>
                </a:cubicBezTo>
                <a:cubicBezTo>
                  <a:pt x="3146" y="21393"/>
                  <a:pt x="2656" y="21114"/>
                  <a:pt x="2357" y="20963"/>
                </a:cubicBezTo>
                <a:cubicBezTo>
                  <a:pt x="2053" y="20806"/>
                  <a:pt x="1901" y="20790"/>
                  <a:pt x="1685" y="20573"/>
                </a:cubicBezTo>
                <a:cubicBezTo>
                  <a:pt x="1465" y="20350"/>
                  <a:pt x="1162" y="20092"/>
                  <a:pt x="1040" y="19641"/>
                </a:cubicBezTo>
                <a:cubicBezTo>
                  <a:pt x="915" y="19186"/>
                  <a:pt x="1044" y="18219"/>
                  <a:pt x="938" y="17839"/>
                </a:cubicBezTo>
                <a:cubicBezTo>
                  <a:pt x="828" y="17455"/>
                  <a:pt x="543" y="17596"/>
                  <a:pt x="391" y="17353"/>
                </a:cubicBezTo>
                <a:cubicBezTo>
                  <a:pt x="240" y="17110"/>
                  <a:pt x="69" y="16705"/>
                  <a:pt x="27" y="16381"/>
                </a:cubicBezTo>
                <a:cubicBezTo>
                  <a:pt x="-18" y="16052"/>
                  <a:pt x="39" y="15718"/>
                  <a:pt x="137" y="15394"/>
                </a:cubicBezTo>
                <a:cubicBezTo>
                  <a:pt x="232" y="15065"/>
                  <a:pt x="376" y="14701"/>
                  <a:pt x="604" y="14422"/>
                </a:cubicBezTo>
                <a:cubicBezTo>
                  <a:pt x="828" y="14139"/>
                  <a:pt x="1245" y="13906"/>
                  <a:pt x="1484" y="13709"/>
                </a:cubicBezTo>
                <a:cubicBezTo>
                  <a:pt x="1719" y="13506"/>
                  <a:pt x="1909" y="13425"/>
                  <a:pt x="2030" y="13223"/>
                </a:cubicBezTo>
                <a:cubicBezTo>
                  <a:pt x="2152" y="13020"/>
                  <a:pt x="2288" y="12767"/>
                  <a:pt x="2213" y="12494"/>
                </a:cubicBezTo>
                <a:cubicBezTo>
                  <a:pt x="2133" y="12215"/>
                  <a:pt x="1841" y="11780"/>
                  <a:pt x="1568" y="11577"/>
                </a:cubicBezTo>
                <a:cubicBezTo>
                  <a:pt x="1291" y="11370"/>
                  <a:pt x="820" y="11390"/>
                  <a:pt x="573" y="11279"/>
                </a:cubicBezTo>
                <a:cubicBezTo>
                  <a:pt x="323" y="11162"/>
                  <a:pt x="168" y="11076"/>
                  <a:pt x="80" y="10879"/>
                </a:cubicBezTo>
                <a:cubicBezTo>
                  <a:pt x="-11" y="10676"/>
                  <a:pt x="-26" y="10317"/>
                  <a:pt x="27" y="10064"/>
                </a:cubicBezTo>
                <a:cubicBezTo>
                  <a:pt x="76" y="9806"/>
                  <a:pt x="209" y="9578"/>
                  <a:pt x="391" y="9335"/>
                </a:cubicBezTo>
                <a:cubicBezTo>
                  <a:pt x="573" y="9092"/>
                  <a:pt x="995" y="8849"/>
                  <a:pt x="1120" y="8606"/>
                </a:cubicBezTo>
                <a:cubicBezTo>
                  <a:pt x="1241" y="8358"/>
                  <a:pt x="1116" y="8069"/>
                  <a:pt x="1120" y="7877"/>
                </a:cubicBezTo>
                <a:cubicBezTo>
                  <a:pt x="1120" y="7685"/>
                  <a:pt x="1063" y="7624"/>
                  <a:pt x="1127" y="7452"/>
                </a:cubicBezTo>
                <a:cubicBezTo>
                  <a:pt x="1188" y="7275"/>
                  <a:pt x="1476" y="7037"/>
                  <a:pt x="1507" y="6829"/>
                </a:cubicBezTo>
                <a:cubicBezTo>
                  <a:pt x="1533" y="6622"/>
                  <a:pt x="1431" y="6434"/>
                  <a:pt x="1306" y="6207"/>
                </a:cubicBezTo>
                <a:cubicBezTo>
                  <a:pt x="1181" y="5974"/>
                  <a:pt x="938" y="5710"/>
                  <a:pt x="756" y="5447"/>
                </a:cubicBezTo>
                <a:cubicBezTo>
                  <a:pt x="570" y="5179"/>
                  <a:pt x="312" y="4926"/>
                  <a:pt x="194" y="4607"/>
                </a:cubicBezTo>
                <a:cubicBezTo>
                  <a:pt x="73" y="4283"/>
                  <a:pt x="23" y="3888"/>
                  <a:pt x="27" y="3503"/>
                </a:cubicBezTo>
                <a:cubicBezTo>
                  <a:pt x="27" y="3114"/>
                  <a:pt x="118" y="2648"/>
                  <a:pt x="209" y="2288"/>
                </a:cubicBezTo>
                <a:cubicBezTo>
                  <a:pt x="297" y="1924"/>
                  <a:pt x="422" y="1595"/>
                  <a:pt x="573" y="1317"/>
                </a:cubicBezTo>
                <a:cubicBezTo>
                  <a:pt x="721" y="1033"/>
                  <a:pt x="873" y="755"/>
                  <a:pt x="1120" y="588"/>
                </a:cubicBezTo>
                <a:cubicBezTo>
                  <a:pt x="1363" y="415"/>
                  <a:pt x="1700" y="329"/>
                  <a:pt x="2034" y="289"/>
                </a:cubicBezTo>
                <a:cubicBezTo>
                  <a:pt x="2368" y="248"/>
                  <a:pt x="2820" y="213"/>
                  <a:pt x="3123" y="345"/>
                </a:cubicBezTo>
                <a:cubicBezTo>
                  <a:pt x="3423" y="471"/>
                  <a:pt x="3669" y="790"/>
                  <a:pt x="3852" y="1074"/>
                </a:cubicBezTo>
                <a:cubicBezTo>
                  <a:pt x="4034" y="1357"/>
                  <a:pt x="4064" y="1863"/>
                  <a:pt x="4216" y="2045"/>
                </a:cubicBezTo>
                <a:cubicBezTo>
                  <a:pt x="4364" y="2223"/>
                  <a:pt x="4569" y="2213"/>
                  <a:pt x="4747" y="2157"/>
                </a:cubicBezTo>
                <a:cubicBezTo>
                  <a:pt x="4922" y="2096"/>
                  <a:pt x="5096" y="1873"/>
                  <a:pt x="5274" y="1691"/>
                </a:cubicBezTo>
                <a:cubicBezTo>
                  <a:pt x="5449" y="1509"/>
                  <a:pt x="5586" y="1099"/>
                  <a:pt x="5798" y="1063"/>
                </a:cubicBezTo>
                <a:cubicBezTo>
                  <a:pt x="6007" y="1023"/>
                  <a:pt x="6318" y="1392"/>
                  <a:pt x="6530" y="1453"/>
                </a:cubicBezTo>
                <a:cubicBezTo>
                  <a:pt x="6739" y="1509"/>
                  <a:pt x="6853" y="1560"/>
                  <a:pt x="7054" y="1418"/>
                </a:cubicBezTo>
                <a:cubicBezTo>
                  <a:pt x="7251" y="1271"/>
                  <a:pt x="7452" y="790"/>
                  <a:pt x="7725" y="598"/>
                </a:cubicBezTo>
                <a:cubicBezTo>
                  <a:pt x="7995" y="400"/>
                  <a:pt x="8484" y="289"/>
                  <a:pt x="8689" y="248"/>
                </a:cubicBezTo>
                <a:close/>
                <a:moveTo>
                  <a:pt x="8689" y="248"/>
                </a:moveTo>
              </a:path>
            </a:pathLst>
          </a:custGeom>
          <a:solidFill>
            <a:srgbClr val="FFEA18"/>
          </a:solidFill>
          <a:ln w="25400">
            <a:solidFill>
              <a:srgbClr val="3D3832"/>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5" name="Text Box 2"/>
          <p:cNvSpPr txBox="1">
            <a:spLocks noChangeArrowheads="1"/>
          </p:cNvSpPr>
          <p:nvPr/>
        </p:nvSpPr>
        <p:spPr bwMode="auto">
          <a:xfrm>
            <a:off x="7359650" y="5783263"/>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rgbClr val="000000"/>
                </a:solidFill>
                <a:latin typeface="Times" charset="0"/>
                <a:ea typeface="ヒラギノ明朝 ProN W3" charset="-128"/>
                <a:sym typeface="Times" charset="0"/>
              </a:defRPr>
            </a:lvl1pPr>
            <a:lvl2pPr marL="742950" indent="-285750" eaLnBrk="0" hangingPunct="0">
              <a:defRPr sz="2400">
                <a:solidFill>
                  <a:srgbClr val="000000"/>
                </a:solidFill>
                <a:latin typeface="Times" charset="0"/>
                <a:ea typeface="ヒラギノ明朝 ProN W3" charset="-128"/>
                <a:sym typeface="Times" charset="0"/>
              </a:defRPr>
            </a:lvl2pPr>
            <a:lvl3pPr marL="1143000" indent="-228600" eaLnBrk="0" hangingPunct="0">
              <a:defRPr sz="2400">
                <a:solidFill>
                  <a:srgbClr val="000000"/>
                </a:solidFill>
                <a:latin typeface="Times" charset="0"/>
                <a:ea typeface="ヒラギノ明朝 ProN W3" charset="-128"/>
                <a:sym typeface="Times" charset="0"/>
              </a:defRPr>
            </a:lvl3pPr>
            <a:lvl4pPr marL="1600200" indent="-228600" eaLnBrk="0" hangingPunct="0">
              <a:defRPr sz="2400">
                <a:solidFill>
                  <a:srgbClr val="000000"/>
                </a:solidFill>
                <a:latin typeface="Times" charset="0"/>
                <a:ea typeface="ヒラギノ明朝 ProN W3" charset="-128"/>
                <a:sym typeface="Times" charset="0"/>
              </a:defRPr>
            </a:lvl4pPr>
            <a:lvl5pPr marL="2057400" indent="-228600" eaLnBrk="0" hangingPunct="0">
              <a:defRPr sz="2400">
                <a:solidFill>
                  <a:srgbClr val="000000"/>
                </a:solidFill>
                <a:latin typeface="Times" charset="0"/>
                <a:ea typeface="ヒラギノ明朝 ProN W3" charset="-128"/>
                <a:sym typeface="Times" charset="0"/>
              </a:defRPr>
            </a:lvl5pPr>
            <a:lvl6pPr marL="25146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6pPr>
            <a:lvl7pPr marL="29718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7pPr>
            <a:lvl8pPr marL="34290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8pPr>
            <a:lvl9pPr marL="38862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B2930A6-41C6-4B62-BCE4-377500D13ED3}" type="slidenum">
              <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endParaRPr>
          </a:p>
        </p:txBody>
      </p:sp>
      <p:sp>
        <p:nvSpPr>
          <p:cNvPr id="3076" name="Rectangle 3"/>
          <p:cNvSpPr>
            <a:spLocks noGrp="1" noChangeArrowheads="1"/>
          </p:cNvSpPr>
          <p:nvPr>
            <p:ph type="title"/>
          </p:nvPr>
        </p:nvSpPr>
        <p:spPr>
          <a:xfrm>
            <a:off x="552157" y="381000"/>
            <a:ext cx="7772400" cy="4521200"/>
          </a:xfrm>
        </p:spPr>
        <p:txBody>
          <a:bodyPr rIns="132080">
            <a:normAutofit fontScale="90000"/>
          </a:bodyPr>
          <a:lstStyle/>
          <a:p>
            <a:pPr indent="0" eaLnBrk="1" hangingPunct="1"/>
            <a:br>
              <a:rPr lang="en-US" altLang="en-US" sz="4000" dirty="0">
                <a:latin typeface="Marker Felt" charset="0"/>
                <a:sym typeface="Marker Felt" charset="0"/>
              </a:rPr>
            </a:br>
            <a:r>
              <a:rPr lang="en-US" altLang="en-US" sz="4000" dirty="0">
                <a:latin typeface="Marker Felt" charset="0"/>
                <a:sym typeface="Marker Felt" charset="0"/>
              </a:rPr>
              <a:t>WELCOME TO OPEN HOUSE</a:t>
            </a:r>
            <a:br>
              <a:rPr lang="en-US" altLang="en-US" sz="4000" dirty="0">
                <a:latin typeface="Marker Felt" charset="0"/>
                <a:sym typeface="Marker Felt" charset="0"/>
              </a:rPr>
            </a:br>
            <a:br>
              <a:rPr lang="en-US" altLang="en-US" sz="4000" dirty="0">
                <a:latin typeface="Marker Felt" charset="0"/>
                <a:sym typeface="Marker Felt" charset="0"/>
              </a:rPr>
            </a:br>
            <a:r>
              <a:rPr lang="en-US" altLang="en-US" sz="4000" dirty="0">
                <a:latin typeface="Marker Felt" charset="0"/>
                <a:sym typeface="Marker Felt" charset="0"/>
              </a:rPr>
              <a:t>COUNSELOR ORIENTATION</a:t>
            </a:r>
            <a:br>
              <a:rPr lang="en-US" altLang="en-US" sz="4000" dirty="0">
                <a:latin typeface="Marker Felt" charset="0"/>
                <a:sym typeface="Marker Felt" charset="0"/>
              </a:rPr>
            </a:br>
            <a:br>
              <a:rPr lang="en-US" altLang="en-US" sz="4000" dirty="0">
                <a:latin typeface="Marker Felt" charset="0"/>
                <a:sym typeface="Marker Felt" charset="0"/>
              </a:rPr>
            </a:br>
            <a:br>
              <a:rPr lang="en-US" altLang="en-US" sz="4000" dirty="0">
                <a:latin typeface="Marker Felt" charset="0"/>
                <a:sym typeface="Marker Felt" charset="0"/>
              </a:rPr>
            </a:br>
            <a:r>
              <a:rPr lang="en-US" altLang="en-US" sz="4000" dirty="0">
                <a:latin typeface="Marker Felt" charset="0"/>
                <a:sym typeface="Marker Felt" charset="0"/>
              </a:rPr>
              <a:t>Peabody Elementary School</a:t>
            </a:r>
            <a:br>
              <a:rPr lang="en-US" altLang="en-US" sz="4000" dirty="0">
                <a:latin typeface="Marker Felt" charset="0"/>
                <a:sym typeface="Marker Felt" charset="0"/>
              </a:rPr>
            </a:br>
            <a:r>
              <a:rPr lang="en-US" altLang="en-US" sz="4000" dirty="0">
                <a:latin typeface="Marker Felt" charset="0"/>
                <a:sym typeface="Marker Felt" charset="0"/>
              </a:rPr>
              <a:t>2023-2024</a:t>
            </a:r>
          </a:p>
        </p:txBody>
      </p:sp>
      <p:sp>
        <p:nvSpPr>
          <p:cNvPr id="3077" name="Rectangle 4"/>
          <p:cNvSpPr>
            <a:spLocks noGrp="1" noChangeArrowheads="1"/>
          </p:cNvSpPr>
          <p:nvPr>
            <p:ph type="body" idx="1"/>
          </p:nvPr>
        </p:nvSpPr>
        <p:spPr>
          <a:xfrm>
            <a:off x="838200" y="1447800"/>
            <a:ext cx="7391400" cy="3657600"/>
          </a:xfrm>
        </p:spPr>
        <p:txBody>
          <a:bodyPr rIns="132080"/>
          <a:lstStyle/>
          <a:p>
            <a:pPr indent="0" eaLnBrk="1" hangingPunct="1">
              <a:buNone/>
            </a:pPr>
            <a:endParaRPr lang="en-US" altLang="en-US" dirty="0">
              <a:latin typeface="Marker Felt" charset="0"/>
              <a:sym typeface="Marker Felt" charset="0"/>
            </a:endParaRPr>
          </a:p>
          <a:p>
            <a:pPr indent="0" eaLnBrk="1" hangingPunct="1">
              <a:buNone/>
            </a:pPr>
            <a:endParaRPr lang="en-US" altLang="en-US" dirty="0">
              <a:latin typeface="Marker Felt" charset="0"/>
              <a:sym typeface="Marker Felt" charset="0"/>
            </a:endParaRPr>
          </a:p>
        </p:txBody>
      </p:sp>
    </p:spTree>
    <p:extLst>
      <p:ext uri="{BB962C8B-B14F-4D97-AF65-F5344CB8AC3E}">
        <p14:creationId xmlns:p14="http://schemas.microsoft.com/office/powerpoint/2010/main" val="2262402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p:cNvSpPr>
          <p:nvPr/>
        </p:nvSpPr>
        <p:spPr bwMode="auto">
          <a:xfrm>
            <a:off x="88930" y="-76200"/>
            <a:ext cx="9020175" cy="6757987"/>
          </a:xfrm>
          <a:custGeom>
            <a:avLst/>
            <a:gdLst>
              <a:gd name="T0" fmla="*/ 9478 w 21552"/>
              <a:gd name="T1" fmla="*/ 557 h 21546"/>
              <a:gd name="T2" fmla="*/ 11501 w 21552"/>
              <a:gd name="T3" fmla="*/ 588 h 21546"/>
              <a:gd name="T4" fmla="*/ 12229 w 21552"/>
              <a:gd name="T5" fmla="*/ 1074 h 21546"/>
              <a:gd name="T6" fmla="*/ 12593 w 21552"/>
              <a:gd name="T7" fmla="*/ 2045 h 21546"/>
              <a:gd name="T8" fmla="*/ 13322 w 21552"/>
              <a:gd name="T9" fmla="*/ 831 h 21546"/>
              <a:gd name="T10" fmla="*/ 14877 w 21552"/>
              <a:gd name="T11" fmla="*/ 51 h 21546"/>
              <a:gd name="T12" fmla="*/ 15689 w 21552"/>
              <a:gd name="T13" fmla="*/ 1802 h 21546"/>
              <a:gd name="T14" fmla="*/ 17211 w 21552"/>
              <a:gd name="T15" fmla="*/ 2273 h 21546"/>
              <a:gd name="T16" fmla="*/ 18239 w 21552"/>
              <a:gd name="T17" fmla="*/ 588 h 21546"/>
              <a:gd name="T18" fmla="*/ 20242 w 21552"/>
              <a:gd name="T19" fmla="*/ 102 h 21546"/>
              <a:gd name="T20" fmla="*/ 21517 w 21552"/>
              <a:gd name="T21" fmla="*/ 2045 h 21546"/>
              <a:gd name="T22" fmla="*/ 21297 w 21552"/>
              <a:gd name="T23" fmla="*/ 3751 h 21546"/>
              <a:gd name="T24" fmla="*/ 20625 w 21552"/>
              <a:gd name="T25" fmla="*/ 5311 h 21546"/>
              <a:gd name="T26" fmla="*/ 20072 w 21552"/>
              <a:gd name="T27" fmla="*/ 7335 h 21546"/>
              <a:gd name="T28" fmla="*/ 20424 w 21552"/>
              <a:gd name="T29" fmla="*/ 8606 h 21546"/>
              <a:gd name="T30" fmla="*/ 21335 w 21552"/>
              <a:gd name="T31" fmla="*/ 10307 h 21546"/>
              <a:gd name="T32" fmla="*/ 20424 w 21552"/>
              <a:gd name="T33" fmla="*/ 12251 h 21546"/>
              <a:gd name="T34" fmla="*/ 19514 w 21552"/>
              <a:gd name="T35" fmla="*/ 12980 h 21546"/>
              <a:gd name="T36" fmla="*/ 20606 w 21552"/>
              <a:gd name="T37" fmla="*/ 14195 h 21546"/>
              <a:gd name="T38" fmla="*/ 20242 w 21552"/>
              <a:gd name="T39" fmla="*/ 15166 h 21546"/>
              <a:gd name="T40" fmla="*/ 20606 w 21552"/>
              <a:gd name="T41" fmla="*/ 16381 h 21546"/>
              <a:gd name="T42" fmla="*/ 21517 w 21552"/>
              <a:gd name="T43" fmla="*/ 18325 h 21546"/>
              <a:gd name="T44" fmla="*/ 20606 w 21552"/>
              <a:gd name="T45" fmla="*/ 20755 h 21546"/>
              <a:gd name="T46" fmla="*/ 18967 w 21552"/>
              <a:gd name="T47" fmla="*/ 21484 h 21546"/>
              <a:gd name="T48" fmla="*/ 16805 w 21552"/>
              <a:gd name="T49" fmla="*/ 21276 h 21546"/>
              <a:gd name="T50" fmla="*/ 15462 w 21552"/>
              <a:gd name="T51" fmla="*/ 19874 h 21546"/>
              <a:gd name="T52" fmla="*/ 14525 w 21552"/>
              <a:gd name="T53" fmla="*/ 19641 h 21546"/>
              <a:gd name="T54" fmla="*/ 12601 w 21552"/>
              <a:gd name="T55" fmla="*/ 21195 h 21546"/>
              <a:gd name="T56" fmla="*/ 10954 w 21552"/>
              <a:gd name="T57" fmla="*/ 20755 h 21546"/>
              <a:gd name="T58" fmla="*/ 9679 w 21552"/>
              <a:gd name="T59" fmla="*/ 20148 h 21546"/>
              <a:gd name="T60" fmla="*/ 7987 w 21552"/>
              <a:gd name="T61" fmla="*/ 20730 h 21546"/>
              <a:gd name="T62" fmla="*/ 6295 w 21552"/>
              <a:gd name="T63" fmla="*/ 19874 h 21546"/>
              <a:gd name="T64" fmla="*/ 5126 w 21552"/>
              <a:gd name="T65" fmla="*/ 20998 h 21546"/>
              <a:gd name="T66" fmla="*/ 3487 w 21552"/>
              <a:gd name="T67" fmla="*/ 21484 h 21546"/>
              <a:gd name="T68" fmla="*/ 1685 w 21552"/>
              <a:gd name="T69" fmla="*/ 20573 h 21546"/>
              <a:gd name="T70" fmla="*/ 938 w 21552"/>
              <a:gd name="T71" fmla="*/ 17839 h 21546"/>
              <a:gd name="T72" fmla="*/ 27 w 21552"/>
              <a:gd name="T73" fmla="*/ 16381 h 21546"/>
              <a:gd name="T74" fmla="*/ 604 w 21552"/>
              <a:gd name="T75" fmla="*/ 14422 h 21546"/>
              <a:gd name="T76" fmla="*/ 2030 w 21552"/>
              <a:gd name="T77" fmla="*/ 13223 h 21546"/>
              <a:gd name="T78" fmla="*/ 1568 w 21552"/>
              <a:gd name="T79" fmla="*/ 11577 h 21546"/>
              <a:gd name="T80" fmla="*/ 80 w 21552"/>
              <a:gd name="T81" fmla="*/ 10879 h 21546"/>
              <a:gd name="T82" fmla="*/ 391 w 21552"/>
              <a:gd name="T83" fmla="*/ 9335 h 21546"/>
              <a:gd name="T84" fmla="*/ 1120 w 21552"/>
              <a:gd name="T85" fmla="*/ 7877 h 21546"/>
              <a:gd name="T86" fmla="*/ 1507 w 21552"/>
              <a:gd name="T87" fmla="*/ 6829 h 21546"/>
              <a:gd name="T88" fmla="*/ 756 w 21552"/>
              <a:gd name="T89" fmla="*/ 5447 h 21546"/>
              <a:gd name="T90" fmla="*/ 27 w 21552"/>
              <a:gd name="T91" fmla="*/ 3503 h 21546"/>
              <a:gd name="T92" fmla="*/ 573 w 21552"/>
              <a:gd name="T93" fmla="*/ 1317 h 21546"/>
              <a:gd name="T94" fmla="*/ 2034 w 21552"/>
              <a:gd name="T95" fmla="*/ 289 h 21546"/>
              <a:gd name="T96" fmla="*/ 3852 w 21552"/>
              <a:gd name="T97" fmla="*/ 1074 h 21546"/>
              <a:gd name="T98" fmla="*/ 4747 w 21552"/>
              <a:gd name="T99" fmla="*/ 2157 h 21546"/>
              <a:gd name="T100" fmla="*/ 5798 w 21552"/>
              <a:gd name="T101" fmla="*/ 1063 h 21546"/>
              <a:gd name="T102" fmla="*/ 7054 w 21552"/>
              <a:gd name="T103" fmla="*/ 1418 h 21546"/>
              <a:gd name="T104" fmla="*/ 8689 w 21552"/>
              <a:gd name="T105" fmla="*/ 248 h 21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552"/>
              <a:gd name="T160" fmla="*/ 0 h 21546"/>
              <a:gd name="T161" fmla="*/ 21552 w 21552"/>
              <a:gd name="T162" fmla="*/ 21546 h 21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552" h="21546">
                <a:moveTo>
                  <a:pt x="8689" y="248"/>
                </a:moveTo>
                <a:cubicBezTo>
                  <a:pt x="8894" y="208"/>
                  <a:pt x="9160" y="334"/>
                  <a:pt x="9478" y="557"/>
                </a:cubicBezTo>
                <a:cubicBezTo>
                  <a:pt x="9793" y="775"/>
                  <a:pt x="10252" y="1554"/>
                  <a:pt x="10590" y="1560"/>
                </a:cubicBezTo>
                <a:cubicBezTo>
                  <a:pt x="10924" y="1560"/>
                  <a:pt x="11258" y="745"/>
                  <a:pt x="11501" y="588"/>
                </a:cubicBezTo>
                <a:cubicBezTo>
                  <a:pt x="11740" y="426"/>
                  <a:pt x="11926" y="507"/>
                  <a:pt x="12047" y="588"/>
                </a:cubicBezTo>
                <a:cubicBezTo>
                  <a:pt x="12168" y="669"/>
                  <a:pt x="12199" y="871"/>
                  <a:pt x="12229" y="1074"/>
                </a:cubicBezTo>
                <a:cubicBezTo>
                  <a:pt x="12256" y="1271"/>
                  <a:pt x="12168" y="1640"/>
                  <a:pt x="12229" y="1802"/>
                </a:cubicBezTo>
                <a:cubicBezTo>
                  <a:pt x="12290" y="1964"/>
                  <a:pt x="12472" y="2045"/>
                  <a:pt x="12593" y="2045"/>
                </a:cubicBezTo>
                <a:cubicBezTo>
                  <a:pt x="12715" y="2045"/>
                  <a:pt x="12836" y="2005"/>
                  <a:pt x="12958" y="1802"/>
                </a:cubicBezTo>
                <a:cubicBezTo>
                  <a:pt x="13079" y="1600"/>
                  <a:pt x="13170" y="1109"/>
                  <a:pt x="13322" y="831"/>
                </a:cubicBezTo>
                <a:cubicBezTo>
                  <a:pt x="13470" y="547"/>
                  <a:pt x="13606" y="228"/>
                  <a:pt x="13868" y="102"/>
                </a:cubicBezTo>
                <a:cubicBezTo>
                  <a:pt x="14126" y="-30"/>
                  <a:pt x="14616" y="-20"/>
                  <a:pt x="14877" y="51"/>
                </a:cubicBezTo>
                <a:cubicBezTo>
                  <a:pt x="15135" y="117"/>
                  <a:pt x="15295" y="228"/>
                  <a:pt x="15431" y="522"/>
                </a:cubicBezTo>
                <a:cubicBezTo>
                  <a:pt x="15564" y="810"/>
                  <a:pt x="15538" y="1494"/>
                  <a:pt x="15689" y="1802"/>
                </a:cubicBezTo>
                <a:cubicBezTo>
                  <a:pt x="15837" y="2106"/>
                  <a:pt x="16080" y="2268"/>
                  <a:pt x="16334" y="2349"/>
                </a:cubicBezTo>
                <a:cubicBezTo>
                  <a:pt x="16585" y="2425"/>
                  <a:pt x="16983" y="2400"/>
                  <a:pt x="17211" y="2273"/>
                </a:cubicBezTo>
                <a:cubicBezTo>
                  <a:pt x="17435" y="2142"/>
                  <a:pt x="17518" y="1838"/>
                  <a:pt x="17693" y="1560"/>
                </a:cubicBezTo>
                <a:cubicBezTo>
                  <a:pt x="17863" y="1276"/>
                  <a:pt x="17992" y="831"/>
                  <a:pt x="18239" y="588"/>
                </a:cubicBezTo>
                <a:cubicBezTo>
                  <a:pt x="18482" y="340"/>
                  <a:pt x="18816" y="183"/>
                  <a:pt x="19150" y="102"/>
                </a:cubicBezTo>
                <a:cubicBezTo>
                  <a:pt x="19483" y="21"/>
                  <a:pt x="19908" y="-20"/>
                  <a:pt x="20242" y="102"/>
                </a:cubicBezTo>
                <a:cubicBezTo>
                  <a:pt x="20576" y="223"/>
                  <a:pt x="20940" y="507"/>
                  <a:pt x="21153" y="831"/>
                </a:cubicBezTo>
                <a:cubicBezTo>
                  <a:pt x="21365" y="1155"/>
                  <a:pt x="21456" y="1721"/>
                  <a:pt x="21517" y="2045"/>
                </a:cubicBezTo>
                <a:cubicBezTo>
                  <a:pt x="21574" y="2364"/>
                  <a:pt x="21551" y="2486"/>
                  <a:pt x="21517" y="2774"/>
                </a:cubicBezTo>
                <a:cubicBezTo>
                  <a:pt x="21479" y="3058"/>
                  <a:pt x="21388" y="3468"/>
                  <a:pt x="21297" y="3751"/>
                </a:cubicBezTo>
                <a:cubicBezTo>
                  <a:pt x="21206" y="4035"/>
                  <a:pt x="21081" y="4212"/>
                  <a:pt x="20971" y="4475"/>
                </a:cubicBezTo>
                <a:cubicBezTo>
                  <a:pt x="20857" y="4733"/>
                  <a:pt x="20735" y="4966"/>
                  <a:pt x="20625" y="5311"/>
                </a:cubicBezTo>
                <a:cubicBezTo>
                  <a:pt x="20512" y="5650"/>
                  <a:pt x="20398" y="6176"/>
                  <a:pt x="20307" y="6515"/>
                </a:cubicBezTo>
                <a:cubicBezTo>
                  <a:pt x="20212" y="6849"/>
                  <a:pt x="20083" y="7072"/>
                  <a:pt x="20072" y="7335"/>
                </a:cubicBezTo>
                <a:cubicBezTo>
                  <a:pt x="20056" y="7594"/>
                  <a:pt x="20159" y="7862"/>
                  <a:pt x="20219" y="8074"/>
                </a:cubicBezTo>
                <a:cubicBezTo>
                  <a:pt x="20276" y="8282"/>
                  <a:pt x="20265" y="8353"/>
                  <a:pt x="20424" y="8606"/>
                </a:cubicBezTo>
                <a:cubicBezTo>
                  <a:pt x="20580" y="8854"/>
                  <a:pt x="21001" y="9294"/>
                  <a:pt x="21153" y="9578"/>
                </a:cubicBezTo>
                <a:cubicBezTo>
                  <a:pt x="21301" y="9856"/>
                  <a:pt x="21335" y="9983"/>
                  <a:pt x="21335" y="10307"/>
                </a:cubicBezTo>
                <a:cubicBezTo>
                  <a:pt x="21335" y="10631"/>
                  <a:pt x="21301" y="11198"/>
                  <a:pt x="21153" y="11522"/>
                </a:cubicBezTo>
                <a:cubicBezTo>
                  <a:pt x="21001" y="11841"/>
                  <a:pt x="20663" y="12089"/>
                  <a:pt x="20424" y="12251"/>
                </a:cubicBezTo>
                <a:cubicBezTo>
                  <a:pt x="20182" y="12408"/>
                  <a:pt x="19844" y="12372"/>
                  <a:pt x="19696" y="12494"/>
                </a:cubicBezTo>
                <a:cubicBezTo>
                  <a:pt x="19544" y="12610"/>
                  <a:pt x="19453" y="12818"/>
                  <a:pt x="19514" y="12980"/>
                </a:cubicBezTo>
                <a:cubicBezTo>
                  <a:pt x="19574" y="13142"/>
                  <a:pt x="19878" y="13263"/>
                  <a:pt x="20060" y="13466"/>
                </a:cubicBezTo>
                <a:cubicBezTo>
                  <a:pt x="20242" y="13668"/>
                  <a:pt x="20546" y="13952"/>
                  <a:pt x="20606" y="14195"/>
                </a:cubicBezTo>
                <a:cubicBezTo>
                  <a:pt x="20663" y="14432"/>
                  <a:pt x="20485" y="14761"/>
                  <a:pt x="20424" y="14923"/>
                </a:cubicBezTo>
                <a:cubicBezTo>
                  <a:pt x="20364" y="15085"/>
                  <a:pt x="20269" y="15045"/>
                  <a:pt x="20242" y="15166"/>
                </a:cubicBezTo>
                <a:cubicBezTo>
                  <a:pt x="20212" y="15283"/>
                  <a:pt x="20182" y="15450"/>
                  <a:pt x="20242" y="15652"/>
                </a:cubicBezTo>
                <a:cubicBezTo>
                  <a:pt x="20303" y="15855"/>
                  <a:pt x="20455" y="16098"/>
                  <a:pt x="20606" y="16381"/>
                </a:cubicBezTo>
                <a:cubicBezTo>
                  <a:pt x="20754" y="16660"/>
                  <a:pt x="21001" y="17029"/>
                  <a:pt x="21153" y="17353"/>
                </a:cubicBezTo>
                <a:cubicBezTo>
                  <a:pt x="21301" y="17672"/>
                  <a:pt x="21487" y="17920"/>
                  <a:pt x="21517" y="18325"/>
                </a:cubicBezTo>
                <a:cubicBezTo>
                  <a:pt x="21547" y="18730"/>
                  <a:pt x="21487" y="19378"/>
                  <a:pt x="21335" y="19783"/>
                </a:cubicBezTo>
                <a:cubicBezTo>
                  <a:pt x="21183" y="20188"/>
                  <a:pt x="20849" y="20507"/>
                  <a:pt x="20606" y="20755"/>
                </a:cubicBezTo>
                <a:cubicBezTo>
                  <a:pt x="20360" y="20998"/>
                  <a:pt x="20147" y="21119"/>
                  <a:pt x="19878" y="21241"/>
                </a:cubicBezTo>
                <a:cubicBezTo>
                  <a:pt x="19605" y="21357"/>
                  <a:pt x="19271" y="21443"/>
                  <a:pt x="18967" y="21484"/>
                </a:cubicBezTo>
                <a:cubicBezTo>
                  <a:pt x="18664" y="21524"/>
                  <a:pt x="18413" y="21514"/>
                  <a:pt x="18057" y="21484"/>
                </a:cubicBezTo>
                <a:cubicBezTo>
                  <a:pt x="17696" y="21449"/>
                  <a:pt x="17154" y="21383"/>
                  <a:pt x="16805" y="21276"/>
                </a:cubicBezTo>
                <a:cubicBezTo>
                  <a:pt x="16452" y="21170"/>
                  <a:pt x="16175" y="21079"/>
                  <a:pt x="15955" y="20846"/>
                </a:cubicBezTo>
                <a:cubicBezTo>
                  <a:pt x="15731" y="20608"/>
                  <a:pt x="15610" y="20234"/>
                  <a:pt x="15462" y="19874"/>
                </a:cubicBezTo>
                <a:cubicBezTo>
                  <a:pt x="15310" y="19510"/>
                  <a:pt x="15207" y="18700"/>
                  <a:pt x="15052" y="18664"/>
                </a:cubicBezTo>
                <a:cubicBezTo>
                  <a:pt x="14893" y="18624"/>
                  <a:pt x="14756" y="19343"/>
                  <a:pt x="14525" y="19641"/>
                </a:cubicBezTo>
                <a:cubicBezTo>
                  <a:pt x="14289" y="19935"/>
                  <a:pt x="13971" y="20193"/>
                  <a:pt x="13652" y="20456"/>
                </a:cubicBezTo>
                <a:cubicBezTo>
                  <a:pt x="13329" y="20715"/>
                  <a:pt x="12897" y="21064"/>
                  <a:pt x="12601" y="21195"/>
                </a:cubicBezTo>
                <a:cubicBezTo>
                  <a:pt x="12301" y="21322"/>
                  <a:pt x="12138" y="21312"/>
                  <a:pt x="11865" y="21241"/>
                </a:cubicBezTo>
                <a:cubicBezTo>
                  <a:pt x="11588" y="21165"/>
                  <a:pt x="11227" y="20917"/>
                  <a:pt x="10954" y="20755"/>
                </a:cubicBezTo>
                <a:cubicBezTo>
                  <a:pt x="10677" y="20588"/>
                  <a:pt x="10434" y="20365"/>
                  <a:pt x="10226" y="20269"/>
                </a:cubicBezTo>
                <a:cubicBezTo>
                  <a:pt x="10013" y="20168"/>
                  <a:pt x="9877" y="20082"/>
                  <a:pt x="9679" y="20148"/>
                </a:cubicBezTo>
                <a:cubicBezTo>
                  <a:pt x="9478" y="20208"/>
                  <a:pt x="9319" y="20553"/>
                  <a:pt x="9038" y="20654"/>
                </a:cubicBezTo>
                <a:cubicBezTo>
                  <a:pt x="8754" y="20750"/>
                  <a:pt x="8272" y="20831"/>
                  <a:pt x="7987" y="20730"/>
                </a:cubicBezTo>
                <a:cubicBezTo>
                  <a:pt x="7699" y="20623"/>
                  <a:pt x="7593" y="20168"/>
                  <a:pt x="7312" y="20026"/>
                </a:cubicBezTo>
                <a:cubicBezTo>
                  <a:pt x="7027" y="19879"/>
                  <a:pt x="6568" y="19834"/>
                  <a:pt x="6295" y="19874"/>
                </a:cubicBezTo>
                <a:cubicBezTo>
                  <a:pt x="6022" y="19915"/>
                  <a:pt x="5866" y="20082"/>
                  <a:pt x="5673" y="20269"/>
                </a:cubicBezTo>
                <a:cubicBezTo>
                  <a:pt x="5475" y="20451"/>
                  <a:pt x="5335" y="20796"/>
                  <a:pt x="5126" y="20998"/>
                </a:cubicBezTo>
                <a:cubicBezTo>
                  <a:pt x="4914" y="21195"/>
                  <a:pt x="4671" y="21403"/>
                  <a:pt x="4398" y="21484"/>
                </a:cubicBezTo>
                <a:cubicBezTo>
                  <a:pt x="4125" y="21565"/>
                  <a:pt x="3825" y="21570"/>
                  <a:pt x="3487" y="21484"/>
                </a:cubicBezTo>
                <a:cubicBezTo>
                  <a:pt x="3146" y="21393"/>
                  <a:pt x="2656" y="21114"/>
                  <a:pt x="2357" y="20963"/>
                </a:cubicBezTo>
                <a:cubicBezTo>
                  <a:pt x="2053" y="20806"/>
                  <a:pt x="1901" y="20790"/>
                  <a:pt x="1685" y="20573"/>
                </a:cubicBezTo>
                <a:cubicBezTo>
                  <a:pt x="1465" y="20350"/>
                  <a:pt x="1162" y="20092"/>
                  <a:pt x="1040" y="19641"/>
                </a:cubicBezTo>
                <a:cubicBezTo>
                  <a:pt x="915" y="19186"/>
                  <a:pt x="1044" y="18219"/>
                  <a:pt x="938" y="17839"/>
                </a:cubicBezTo>
                <a:cubicBezTo>
                  <a:pt x="828" y="17455"/>
                  <a:pt x="543" y="17596"/>
                  <a:pt x="391" y="17353"/>
                </a:cubicBezTo>
                <a:cubicBezTo>
                  <a:pt x="240" y="17110"/>
                  <a:pt x="69" y="16705"/>
                  <a:pt x="27" y="16381"/>
                </a:cubicBezTo>
                <a:cubicBezTo>
                  <a:pt x="-18" y="16052"/>
                  <a:pt x="39" y="15718"/>
                  <a:pt x="137" y="15394"/>
                </a:cubicBezTo>
                <a:cubicBezTo>
                  <a:pt x="232" y="15065"/>
                  <a:pt x="376" y="14701"/>
                  <a:pt x="604" y="14422"/>
                </a:cubicBezTo>
                <a:cubicBezTo>
                  <a:pt x="828" y="14139"/>
                  <a:pt x="1245" y="13906"/>
                  <a:pt x="1484" y="13709"/>
                </a:cubicBezTo>
                <a:cubicBezTo>
                  <a:pt x="1719" y="13506"/>
                  <a:pt x="1909" y="13425"/>
                  <a:pt x="2030" y="13223"/>
                </a:cubicBezTo>
                <a:cubicBezTo>
                  <a:pt x="2152" y="13020"/>
                  <a:pt x="2288" y="12767"/>
                  <a:pt x="2213" y="12494"/>
                </a:cubicBezTo>
                <a:cubicBezTo>
                  <a:pt x="2133" y="12215"/>
                  <a:pt x="1841" y="11780"/>
                  <a:pt x="1568" y="11577"/>
                </a:cubicBezTo>
                <a:cubicBezTo>
                  <a:pt x="1291" y="11370"/>
                  <a:pt x="820" y="11390"/>
                  <a:pt x="573" y="11279"/>
                </a:cubicBezTo>
                <a:cubicBezTo>
                  <a:pt x="323" y="11162"/>
                  <a:pt x="168" y="11076"/>
                  <a:pt x="80" y="10879"/>
                </a:cubicBezTo>
                <a:cubicBezTo>
                  <a:pt x="-11" y="10676"/>
                  <a:pt x="-26" y="10317"/>
                  <a:pt x="27" y="10064"/>
                </a:cubicBezTo>
                <a:cubicBezTo>
                  <a:pt x="76" y="9806"/>
                  <a:pt x="209" y="9578"/>
                  <a:pt x="391" y="9335"/>
                </a:cubicBezTo>
                <a:cubicBezTo>
                  <a:pt x="573" y="9092"/>
                  <a:pt x="995" y="8849"/>
                  <a:pt x="1120" y="8606"/>
                </a:cubicBezTo>
                <a:cubicBezTo>
                  <a:pt x="1241" y="8358"/>
                  <a:pt x="1116" y="8069"/>
                  <a:pt x="1120" y="7877"/>
                </a:cubicBezTo>
                <a:cubicBezTo>
                  <a:pt x="1120" y="7685"/>
                  <a:pt x="1063" y="7624"/>
                  <a:pt x="1127" y="7452"/>
                </a:cubicBezTo>
                <a:cubicBezTo>
                  <a:pt x="1188" y="7275"/>
                  <a:pt x="1476" y="7037"/>
                  <a:pt x="1507" y="6829"/>
                </a:cubicBezTo>
                <a:cubicBezTo>
                  <a:pt x="1533" y="6622"/>
                  <a:pt x="1431" y="6434"/>
                  <a:pt x="1306" y="6207"/>
                </a:cubicBezTo>
                <a:cubicBezTo>
                  <a:pt x="1181" y="5974"/>
                  <a:pt x="938" y="5710"/>
                  <a:pt x="756" y="5447"/>
                </a:cubicBezTo>
                <a:cubicBezTo>
                  <a:pt x="570" y="5179"/>
                  <a:pt x="312" y="4926"/>
                  <a:pt x="194" y="4607"/>
                </a:cubicBezTo>
                <a:cubicBezTo>
                  <a:pt x="73" y="4283"/>
                  <a:pt x="23" y="3888"/>
                  <a:pt x="27" y="3503"/>
                </a:cubicBezTo>
                <a:cubicBezTo>
                  <a:pt x="27" y="3114"/>
                  <a:pt x="118" y="2648"/>
                  <a:pt x="209" y="2288"/>
                </a:cubicBezTo>
                <a:cubicBezTo>
                  <a:pt x="297" y="1924"/>
                  <a:pt x="422" y="1595"/>
                  <a:pt x="573" y="1317"/>
                </a:cubicBezTo>
                <a:cubicBezTo>
                  <a:pt x="721" y="1033"/>
                  <a:pt x="873" y="755"/>
                  <a:pt x="1120" y="588"/>
                </a:cubicBezTo>
                <a:cubicBezTo>
                  <a:pt x="1363" y="415"/>
                  <a:pt x="1700" y="329"/>
                  <a:pt x="2034" y="289"/>
                </a:cubicBezTo>
                <a:cubicBezTo>
                  <a:pt x="2368" y="248"/>
                  <a:pt x="2820" y="213"/>
                  <a:pt x="3123" y="345"/>
                </a:cubicBezTo>
                <a:cubicBezTo>
                  <a:pt x="3423" y="471"/>
                  <a:pt x="3669" y="790"/>
                  <a:pt x="3852" y="1074"/>
                </a:cubicBezTo>
                <a:cubicBezTo>
                  <a:pt x="4034" y="1357"/>
                  <a:pt x="4064" y="1863"/>
                  <a:pt x="4216" y="2045"/>
                </a:cubicBezTo>
                <a:cubicBezTo>
                  <a:pt x="4364" y="2223"/>
                  <a:pt x="4569" y="2213"/>
                  <a:pt x="4747" y="2157"/>
                </a:cubicBezTo>
                <a:cubicBezTo>
                  <a:pt x="4922" y="2096"/>
                  <a:pt x="5096" y="1873"/>
                  <a:pt x="5274" y="1691"/>
                </a:cubicBezTo>
                <a:cubicBezTo>
                  <a:pt x="5449" y="1509"/>
                  <a:pt x="5586" y="1099"/>
                  <a:pt x="5798" y="1063"/>
                </a:cubicBezTo>
                <a:cubicBezTo>
                  <a:pt x="6007" y="1023"/>
                  <a:pt x="6318" y="1392"/>
                  <a:pt x="6530" y="1453"/>
                </a:cubicBezTo>
                <a:cubicBezTo>
                  <a:pt x="6739" y="1509"/>
                  <a:pt x="6853" y="1560"/>
                  <a:pt x="7054" y="1418"/>
                </a:cubicBezTo>
                <a:cubicBezTo>
                  <a:pt x="7251" y="1271"/>
                  <a:pt x="7452" y="790"/>
                  <a:pt x="7725" y="598"/>
                </a:cubicBezTo>
                <a:cubicBezTo>
                  <a:pt x="7995" y="400"/>
                  <a:pt x="8484" y="289"/>
                  <a:pt x="8689" y="248"/>
                </a:cubicBezTo>
                <a:close/>
                <a:moveTo>
                  <a:pt x="8689" y="248"/>
                </a:moveTo>
              </a:path>
            </a:pathLst>
          </a:custGeom>
          <a:solidFill>
            <a:srgbClr val="FFEA18"/>
          </a:solidFill>
          <a:ln w="25400">
            <a:solidFill>
              <a:srgbClr val="3D3832"/>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all"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prstClr val="black"/>
                </a:solidFill>
                <a:effectLst/>
                <a:uLnTx/>
                <a:uFillTx/>
                <a:latin typeface="Corbel" panose="020B0503020204020204"/>
                <a:ea typeface="+mn-ea"/>
                <a:cs typeface="+mn-cs"/>
              </a:rPr>
              <a:t>  Mrs. Tamara Turner</a:t>
            </a:r>
            <a:br>
              <a:rPr kumimoji="0" lang="en-US" sz="3200" b="1" i="0" u="none" strike="noStrike" kern="1200" cap="all" spc="0" normalizeH="0" baseline="0" noProof="0" dirty="0">
                <a:ln>
                  <a:noFill/>
                </a:ln>
                <a:solidFill>
                  <a:prstClr val="black"/>
                </a:solidFill>
                <a:effectLst/>
                <a:uLnTx/>
                <a:uFillTx/>
                <a:latin typeface="Corbel" panose="020B0503020204020204"/>
                <a:ea typeface="+mn-ea"/>
                <a:cs typeface="+mn-cs"/>
              </a:rPr>
            </a:br>
            <a:r>
              <a:rPr kumimoji="0" lang="en-US" sz="3200" b="1" i="0" u="none" strike="noStrike" kern="1200" cap="all" spc="0" normalizeH="0" baseline="0" noProof="0" dirty="0">
                <a:ln>
                  <a:noFill/>
                </a:ln>
                <a:solidFill>
                  <a:prstClr val="black"/>
                </a:solidFill>
                <a:effectLst/>
                <a:uLnTx/>
                <a:uFillTx/>
                <a:latin typeface="Corbel" panose="020B0503020204020204"/>
                <a:ea typeface="+mn-ea"/>
                <a:cs typeface="+mn-cs"/>
              </a:rPr>
              <a:t>  Professional School counselor</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75" name="Text Box 2"/>
          <p:cNvSpPr txBox="1">
            <a:spLocks noChangeArrowheads="1"/>
          </p:cNvSpPr>
          <p:nvPr/>
        </p:nvSpPr>
        <p:spPr bwMode="auto">
          <a:xfrm>
            <a:off x="7359650" y="5783263"/>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rgbClr val="000000"/>
                </a:solidFill>
                <a:latin typeface="Times" charset="0"/>
                <a:ea typeface="ヒラギノ明朝 ProN W3" charset="-128"/>
                <a:sym typeface="Times" charset="0"/>
              </a:defRPr>
            </a:lvl1pPr>
            <a:lvl2pPr marL="742950" indent="-285750" eaLnBrk="0" hangingPunct="0">
              <a:defRPr sz="2400">
                <a:solidFill>
                  <a:srgbClr val="000000"/>
                </a:solidFill>
                <a:latin typeface="Times" charset="0"/>
                <a:ea typeface="ヒラギノ明朝 ProN W3" charset="-128"/>
                <a:sym typeface="Times" charset="0"/>
              </a:defRPr>
            </a:lvl2pPr>
            <a:lvl3pPr marL="1143000" indent="-228600" eaLnBrk="0" hangingPunct="0">
              <a:defRPr sz="2400">
                <a:solidFill>
                  <a:srgbClr val="000000"/>
                </a:solidFill>
                <a:latin typeface="Times" charset="0"/>
                <a:ea typeface="ヒラギノ明朝 ProN W3" charset="-128"/>
                <a:sym typeface="Times" charset="0"/>
              </a:defRPr>
            </a:lvl3pPr>
            <a:lvl4pPr marL="1600200" indent="-228600" eaLnBrk="0" hangingPunct="0">
              <a:defRPr sz="2400">
                <a:solidFill>
                  <a:srgbClr val="000000"/>
                </a:solidFill>
                <a:latin typeface="Times" charset="0"/>
                <a:ea typeface="ヒラギノ明朝 ProN W3" charset="-128"/>
                <a:sym typeface="Times" charset="0"/>
              </a:defRPr>
            </a:lvl4pPr>
            <a:lvl5pPr marL="2057400" indent="-228600" eaLnBrk="0" hangingPunct="0">
              <a:defRPr sz="2400">
                <a:solidFill>
                  <a:srgbClr val="000000"/>
                </a:solidFill>
                <a:latin typeface="Times" charset="0"/>
                <a:ea typeface="ヒラギノ明朝 ProN W3" charset="-128"/>
                <a:sym typeface="Times" charset="0"/>
              </a:defRPr>
            </a:lvl5pPr>
            <a:lvl6pPr marL="25146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6pPr>
            <a:lvl7pPr marL="29718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7pPr>
            <a:lvl8pPr marL="34290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8pPr>
            <a:lvl9pPr marL="38862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B2930A6-41C6-4B62-BCE4-377500D13ED3}" type="slidenum">
              <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endParaRPr>
          </a:p>
        </p:txBody>
      </p:sp>
      <p:pic>
        <p:nvPicPr>
          <p:cNvPr id="2" name="Content Placeholder 8">
            <a:extLst>
              <a:ext uri="{FF2B5EF4-FFF2-40B4-BE49-F238E27FC236}">
                <a16:creationId xmlns:a16="http://schemas.microsoft.com/office/drawing/2014/main" id="{64C09A36-3CD0-3318-CDE6-9A796C135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1" y="1713415"/>
            <a:ext cx="3048000" cy="3925386"/>
          </a:xfrm>
          <a:prstGeom prst="rect">
            <a:avLst/>
          </a:prstGeom>
        </p:spPr>
      </p:pic>
      <p:pic>
        <p:nvPicPr>
          <p:cNvPr id="6" name="Picture 5">
            <a:extLst>
              <a:ext uri="{FF2B5EF4-FFF2-40B4-BE49-F238E27FC236}">
                <a16:creationId xmlns:a16="http://schemas.microsoft.com/office/drawing/2014/main" id="{C9D470EE-511C-E52F-CD0E-5657E473AD96}"/>
              </a:ext>
            </a:extLst>
          </p:cNvPr>
          <p:cNvPicPr>
            <a:picLocks noChangeAspect="1"/>
          </p:cNvPicPr>
          <p:nvPr/>
        </p:nvPicPr>
        <p:blipFill>
          <a:blip r:embed="rId4"/>
          <a:stretch>
            <a:fillRect/>
          </a:stretch>
        </p:blipFill>
        <p:spPr>
          <a:xfrm>
            <a:off x="1022683" y="2096908"/>
            <a:ext cx="3987130" cy="2664183"/>
          </a:xfrm>
          <a:prstGeom prst="rect">
            <a:avLst/>
          </a:prstGeom>
        </p:spPr>
      </p:pic>
    </p:spTree>
    <p:extLst>
      <p:ext uri="{BB962C8B-B14F-4D97-AF65-F5344CB8AC3E}">
        <p14:creationId xmlns:p14="http://schemas.microsoft.com/office/powerpoint/2010/main" val="362287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
          <p:cNvSpPr>
            <a:spLocks/>
          </p:cNvSpPr>
          <p:nvPr/>
        </p:nvSpPr>
        <p:spPr bwMode="auto">
          <a:xfrm>
            <a:off x="61913" y="42863"/>
            <a:ext cx="9020175" cy="6757987"/>
          </a:xfrm>
          <a:custGeom>
            <a:avLst/>
            <a:gdLst>
              <a:gd name="T0" fmla="*/ 9478 w 21552"/>
              <a:gd name="T1" fmla="*/ 557 h 21546"/>
              <a:gd name="T2" fmla="*/ 11501 w 21552"/>
              <a:gd name="T3" fmla="*/ 588 h 21546"/>
              <a:gd name="T4" fmla="*/ 12229 w 21552"/>
              <a:gd name="T5" fmla="*/ 1074 h 21546"/>
              <a:gd name="T6" fmla="*/ 12593 w 21552"/>
              <a:gd name="T7" fmla="*/ 2045 h 21546"/>
              <a:gd name="T8" fmla="*/ 13322 w 21552"/>
              <a:gd name="T9" fmla="*/ 831 h 21546"/>
              <a:gd name="T10" fmla="*/ 14877 w 21552"/>
              <a:gd name="T11" fmla="*/ 51 h 21546"/>
              <a:gd name="T12" fmla="*/ 15689 w 21552"/>
              <a:gd name="T13" fmla="*/ 1802 h 21546"/>
              <a:gd name="T14" fmla="*/ 17211 w 21552"/>
              <a:gd name="T15" fmla="*/ 2273 h 21546"/>
              <a:gd name="T16" fmla="*/ 18239 w 21552"/>
              <a:gd name="T17" fmla="*/ 588 h 21546"/>
              <a:gd name="T18" fmla="*/ 20242 w 21552"/>
              <a:gd name="T19" fmla="*/ 102 h 21546"/>
              <a:gd name="T20" fmla="*/ 21517 w 21552"/>
              <a:gd name="T21" fmla="*/ 2045 h 21546"/>
              <a:gd name="T22" fmla="*/ 21297 w 21552"/>
              <a:gd name="T23" fmla="*/ 3751 h 21546"/>
              <a:gd name="T24" fmla="*/ 20625 w 21552"/>
              <a:gd name="T25" fmla="*/ 5311 h 21546"/>
              <a:gd name="T26" fmla="*/ 20072 w 21552"/>
              <a:gd name="T27" fmla="*/ 7335 h 21546"/>
              <a:gd name="T28" fmla="*/ 20424 w 21552"/>
              <a:gd name="T29" fmla="*/ 8606 h 21546"/>
              <a:gd name="T30" fmla="*/ 21335 w 21552"/>
              <a:gd name="T31" fmla="*/ 10307 h 21546"/>
              <a:gd name="T32" fmla="*/ 20424 w 21552"/>
              <a:gd name="T33" fmla="*/ 12251 h 21546"/>
              <a:gd name="T34" fmla="*/ 19514 w 21552"/>
              <a:gd name="T35" fmla="*/ 12980 h 21546"/>
              <a:gd name="T36" fmla="*/ 20606 w 21552"/>
              <a:gd name="T37" fmla="*/ 14195 h 21546"/>
              <a:gd name="T38" fmla="*/ 20242 w 21552"/>
              <a:gd name="T39" fmla="*/ 15166 h 21546"/>
              <a:gd name="T40" fmla="*/ 20606 w 21552"/>
              <a:gd name="T41" fmla="*/ 16381 h 21546"/>
              <a:gd name="T42" fmla="*/ 21517 w 21552"/>
              <a:gd name="T43" fmla="*/ 18325 h 21546"/>
              <a:gd name="T44" fmla="*/ 20606 w 21552"/>
              <a:gd name="T45" fmla="*/ 20755 h 21546"/>
              <a:gd name="T46" fmla="*/ 18967 w 21552"/>
              <a:gd name="T47" fmla="*/ 21484 h 21546"/>
              <a:gd name="T48" fmla="*/ 16805 w 21552"/>
              <a:gd name="T49" fmla="*/ 21276 h 21546"/>
              <a:gd name="T50" fmla="*/ 15462 w 21552"/>
              <a:gd name="T51" fmla="*/ 19874 h 21546"/>
              <a:gd name="T52" fmla="*/ 14525 w 21552"/>
              <a:gd name="T53" fmla="*/ 19641 h 21546"/>
              <a:gd name="T54" fmla="*/ 12601 w 21552"/>
              <a:gd name="T55" fmla="*/ 21195 h 21546"/>
              <a:gd name="T56" fmla="*/ 10954 w 21552"/>
              <a:gd name="T57" fmla="*/ 20755 h 21546"/>
              <a:gd name="T58" fmla="*/ 9679 w 21552"/>
              <a:gd name="T59" fmla="*/ 20148 h 21546"/>
              <a:gd name="T60" fmla="*/ 7987 w 21552"/>
              <a:gd name="T61" fmla="*/ 20730 h 21546"/>
              <a:gd name="T62" fmla="*/ 6295 w 21552"/>
              <a:gd name="T63" fmla="*/ 19874 h 21546"/>
              <a:gd name="T64" fmla="*/ 5126 w 21552"/>
              <a:gd name="T65" fmla="*/ 20998 h 21546"/>
              <a:gd name="T66" fmla="*/ 3487 w 21552"/>
              <a:gd name="T67" fmla="*/ 21484 h 21546"/>
              <a:gd name="T68" fmla="*/ 1685 w 21552"/>
              <a:gd name="T69" fmla="*/ 20573 h 21546"/>
              <a:gd name="T70" fmla="*/ 938 w 21552"/>
              <a:gd name="T71" fmla="*/ 17839 h 21546"/>
              <a:gd name="T72" fmla="*/ 27 w 21552"/>
              <a:gd name="T73" fmla="*/ 16381 h 21546"/>
              <a:gd name="T74" fmla="*/ 604 w 21552"/>
              <a:gd name="T75" fmla="*/ 14422 h 21546"/>
              <a:gd name="T76" fmla="*/ 2030 w 21552"/>
              <a:gd name="T77" fmla="*/ 13223 h 21546"/>
              <a:gd name="T78" fmla="*/ 1568 w 21552"/>
              <a:gd name="T79" fmla="*/ 11577 h 21546"/>
              <a:gd name="T80" fmla="*/ 80 w 21552"/>
              <a:gd name="T81" fmla="*/ 10879 h 21546"/>
              <a:gd name="T82" fmla="*/ 391 w 21552"/>
              <a:gd name="T83" fmla="*/ 9335 h 21546"/>
              <a:gd name="T84" fmla="*/ 1120 w 21552"/>
              <a:gd name="T85" fmla="*/ 7877 h 21546"/>
              <a:gd name="T86" fmla="*/ 1507 w 21552"/>
              <a:gd name="T87" fmla="*/ 6829 h 21546"/>
              <a:gd name="T88" fmla="*/ 756 w 21552"/>
              <a:gd name="T89" fmla="*/ 5447 h 21546"/>
              <a:gd name="T90" fmla="*/ 27 w 21552"/>
              <a:gd name="T91" fmla="*/ 3503 h 21546"/>
              <a:gd name="T92" fmla="*/ 573 w 21552"/>
              <a:gd name="T93" fmla="*/ 1317 h 21546"/>
              <a:gd name="T94" fmla="*/ 2034 w 21552"/>
              <a:gd name="T95" fmla="*/ 289 h 21546"/>
              <a:gd name="T96" fmla="*/ 3852 w 21552"/>
              <a:gd name="T97" fmla="*/ 1074 h 21546"/>
              <a:gd name="T98" fmla="*/ 4747 w 21552"/>
              <a:gd name="T99" fmla="*/ 2157 h 21546"/>
              <a:gd name="T100" fmla="*/ 5798 w 21552"/>
              <a:gd name="T101" fmla="*/ 1063 h 21546"/>
              <a:gd name="T102" fmla="*/ 7054 w 21552"/>
              <a:gd name="T103" fmla="*/ 1418 h 21546"/>
              <a:gd name="T104" fmla="*/ 8689 w 21552"/>
              <a:gd name="T105" fmla="*/ 248 h 21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552"/>
              <a:gd name="T160" fmla="*/ 0 h 21546"/>
              <a:gd name="T161" fmla="*/ 21552 w 21552"/>
              <a:gd name="T162" fmla="*/ 21546 h 21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552" h="21546">
                <a:moveTo>
                  <a:pt x="8689" y="248"/>
                </a:moveTo>
                <a:cubicBezTo>
                  <a:pt x="8894" y="208"/>
                  <a:pt x="9160" y="334"/>
                  <a:pt x="9478" y="557"/>
                </a:cubicBezTo>
                <a:cubicBezTo>
                  <a:pt x="9793" y="775"/>
                  <a:pt x="10252" y="1554"/>
                  <a:pt x="10590" y="1560"/>
                </a:cubicBezTo>
                <a:cubicBezTo>
                  <a:pt x="10924" y="1560"/>
                  <a:pt x="11258" y="745"/>
                  <a:pt x="11501" y="588"/>
                </a:cubicBezTo>
                <a:cubicBezTo>
                  <a:pt x="11740" y="426"/>
                  <a:pt x="11926" y="507"/>
                  <a:pt x="12047" y="588"/>
                </a:cubicBezTo>
                <a:cubicBezTo>
                  <a:pt x="12168" y="669"/>
                  <a:pt x="12199" y="871"/>
                  <a:pt x="12229" y="1074"/>
                </a:cubicBezTo>
                <a:cubicBezTo>
                  <a:pt x="12256" y="1271"/>
                  <a:pt x="12168" y="1640"/>
                  <a:pt x="12229" y="1802"/>
                </a:cubicBezTo>
                <a:cubicBezTo>
                  <a:pt x="12290" y="1964"/>
                  <a:pt x="12472" y="2045"/>
                  <a:pt x="12593" y="2045"/>
                </a:cubicBezTo>
                <a:cubicBezTo>
                  <a:pt x="12715" y="2045"/>
                  <a:pt x="12836" y="2005"/>
                  <a:pt x="12958" y="1802"/>
                </a:cubicBezTo>
                <a:cubicBezTo>
                  <a:pt x="13079" y="1600"/>
                  <a:pt x="13170" y="1109"/>
                  <a:pt x="13322" y="831"/>
                </a:cubicBezTo>
                <a:cubicBezTo>
                  <a:pt x="13470" y="547"/>
                  <a:pt x="13606" y="228"/>
                  <a:pt x="13868" y="102"/>
                </a:cubicBezTo>
                <a:cubicBezTo>
                  <a:pt x="14126" y="-30"/>
                  <a:pt x="14616" y="-20"/>
                  <a:pt x="14877" y="51"/>
                </a:cubicBezTo>
                <a:cubicBezTo>
                  <a:pt x="15135" y="117"/>
                  <a:pt x="15295" y="228"/>
                  <a:pt x="15431" y="522"/>
                </a:cubicBezTo>
                <a:cubicBezTo>
                  <a:pt x="15564" y="810"/>
                  <a:pt x="15538" y="1494"/>
                  <a:pt x="15689" y="1802"/>
                </a:cubicBezTo>
                <a:cubicBezTo>
                  <a:pt x="15837" y="2106"/>
                  <a:pt x="16080" y="2268"/>
                  <a:pt x="16334" y="2349"/>
                </a:cubicBezTo>
                <a:cubicBezTo>
                  <a:pt x="16585" y="2425"/>
                  <a:pt x="16983" y="2400"/>
                  <a:pt x="17211" y="2273"/>
                </a:cubicBezTo>
                <a:cubicBezTo>
                  <a:pt x="17435" y="2142"/>
                  <a:pt x="17518" y="1838"/>
                  <a:pt x="17693" y="1560"/>
                </a:cubicBezTo>
                <a:cubicBezTo>
                  <a:pt x="17863" y="1276"/>
                  <a:pt x="17992" y="831"/>
                  <a:pt x="18239" y="588"/>
                </a:cubicBezTo>
                <a:cubicBezTo>
                  <a:pt x="18482" y="340"/>
                  <a:pt x="18816" y="183"/>
                  <a:pt x="19150" y="102"/>
                </a:cubicBezTo>
                <a:cubicBezTo>
                  <a:pt x="19483" y="21"/>
                  <a:pt x="19908" y="-20"/>
                  <a:pt x="20242" y="102"/>
                </a:cubicBezTo>
                <a:cubicBezTo>
                  <a:pt x="20576" y="223"/>
                  <a:pt x="20940" y="507"/>
                  <a:pt x="21153" y="831"/>
                </a:cubicBezTo>
                <a:cubicBezTo>
                  <a:pt x="21365" y="1155"/>
                  <a:pt x="21456" y="1721"/>
                  <a:pt x="21517" y="2045"/>
                </a:cubicBezTo>
                <a:cubicBezTo>
                  <a:pt x="21574" y="2364"/>
                  <a:pt x="21551" y="2486"/>
                  <a:pt x="21517" y="2774"/>
                </a:cubicBezTo>
                <a:cubicBezTo>
                  <a:pt x="21479" y="3058"/>
                  <a:pt x="21388" y="3468"/>
                  <a:pt x="21297" y="3751"/>
                </a:cubicBezTo>
                <a:cubicBezTo>
                  <a:pt x="21206" y="4035"/>
                  <a:pt x="21081" y="4212"/>
                  <a:pt x="20971" y="4475"/>
                </a:cubicBezTo>
                <a:cubicBezTo>
                  <a:pt x="20857" y="4733"/>
                  <a:pt x="20735" y="4966"/>
                  <a:pt x="20625" y="5311"/>
                </a:cubicBezTo>
                <a:cubicBezTo>
                  <a:pt x="20512" y="5650"/>
                  <a:pt x="20398" y="6176"/>
                  <a:pt x="20307" y="6515"/>
                </a:cubicBezTo>
                <a:cubicBezTo>
                  <a:pt x="20212" y="6849"/>
                  <a:pt x="20083" y="7072"/>
                  <a:pt x="20072" y="7335"/>
                </a:cubicBezTo>
                <a:cubicBezTo>
                  <a:pt x="20056" y="7594"/>
                  <a:pt x="20159" y="7862"/>
                  <a:pt x="20219" y="8074"/>
                </a:cubicBezTo>
                <a:cubicBezTo>
                  <a:pt x="20276" y="8282"/>
                  <a:pt x="20265" y="8353"/>
                  <a:pt x="20424" y="8606"/>
                </a:cubicBezTo>
                <a:cubicBezTo>
                  <a:pt x="20580" y="8854"/>
                  <a:pt x="21001" y="9294"/>
                  <a:pt x="21153" y="9578"/>
                </a:cubicBezTo>
                <a:cubicBezTo>
                  <a:pt x="21301" y="9856"/>
                  <a:pt x="21335" y="9983"/>
                  <a:pt x="21335" y="10307"/>
                </a:cubicBezTo>
                <a:cubicBezTo>
                  <a:pt x="21335" y="10631"/>
                  <a:pt x="21301" y="11198"/>
                  <a:pt x="21153" y="11522"/>
                </a:cubicBezTo>
                <a:cubicBezTo>
                  <a:pt x="21001" y="11841"/>
                  <a:pt x="20663" y="12089"/>
                  <a:pt x="20424" y="12251"/>
                </a:cubicBezTo>
                <a:cubicBezTo>
                  <a:pt x="20182" y="12408"/>
                  <a:pt x="19844" y="12372"/>
                  <a:pt x="19696" y="12494"/>
                </a:cubicBezTo>
                <a:cubicBezTo>
                  <a:pt x="19544" y="12610"/>
                  <a:pt x="19453" y="12818"/>
                  <a:pt x="19514" y="12980"/>
                </a:cubicBezTo>
                <a:cubicBezTo>
                  <a:pt x="19574" y="13142"/>
                  <a:pt x="19878" y="13263"/>
                  <a:pt x="20060" y="13466"/>
                </a:cubicBezTo>
                <a:cubicBezTo>
                  <a:pt x="20242" y="13668"/>
                  <a:pt x="20546" y="13952"/>
                  <a:pt x="20606" y="14195"/>
                </a:cubicBezTo>
                <a:cubicBezTo>
                  <a:pt x="20663" y="14432"/>
                  <a:pt x="20485" y="14761"/>
                  <a:pt x="20424" y="14923"/>
                </a:cubicBezTo>
                <a:cubicBezTo>
                  <a:pt x="20364" y="15085"/>
                  <a:pt x="20269" y="15045"/>
                  <a:pt x="20242" y="15166"/>
                </a:cubicBezTo>
                <a:cubicBezTo>
                  <a:pt x="20212" y="15283"/>
                  <a:pt x="20182" y="15450"/>
                  <a:pt x="20242" y="15652"/>
                </a:cubicBezTo>
                <a:cubicBezTo>
                  <a:pt x="20303" y="15855"/>
                  <a:pt x="20455" y="16098"/>
                  <a:pt x="20606" y="16381"/>
                </a:cubicBezTo>
                <a:cubicBezTo>
                  <a:pt x="20754" y="16660"/>
                  <a:pt x="21001" y="17029"/>
                  <a:pt x="21153" y="17353"/>
                </a:cubicBezTo>
                <a:cubicBezTo>
                  <a:pt x="21301" y="17672"/>
                  <a:pt x="21487" y="17920"/>
                  <a:pt x="21517" y="18325"/>
                </a:cubicBezTo>
                <a:cubicBezTo>
                  <a:pt x="21547" y="18730"/>
                  <a:pt x="21487" y="19378"/>
                  <a:pt x="21335" y="19783"/>
                </a:cubicBezTo>
                <a:cubicBezTo>
                  <a:pt x="21183" y="20188"/>
                  <a:pt x="20849" y="20507"/>
                  <a:pt x="20606" y="20755"/>
                </a:cubicBezTo>
                <a:cubicBezTo>
                  <a:pt x="20360" y="20998"/>
                  <a:pt x="20147" y="21119"/>
                  <a:pt x="19878" y="21241"/>
                </a:cubicBezTo>
                <a:cubicBezTo>
                  <a:pt x="19605" y="21357"/>
                  <a:pt x="19271" y="21443"/>
                  <a:pt x="18967" y="21484"/>
                </a:cubicBezTo>
                <a:cubicBezTo>
                  <a:pt x="18664" y="21524"/>
                  <a:pt x="18413" y="21514"/>
                  <a:pt x="18057" y="21484"/>
                </a:cubicBezTo>
                <a:cubicBezTo>
                  <a:pt x="17696" y="21449"/>
                  <a:pt x="17154" y="21383"/>
                  <a:pt x="16805" y="21276"/>
                </a:cubicBezTo>
                <a:cubicBezTo>
                  <a:pt x="16452" y="21170"/>
                  <a:pt x="16175" y="21079"/>
                  <a:pt x="15955" y="20846"/>
                </a:cubicBezTo>
                <a:cubicBezTo>
                  <a:pt x="15731" y="20608"/>
                  <a:pt x="15610" y="20234"/>
                  <a:pt x="15462" y="19874"/>
                </a:cubicBezTo>
                <a:cubicBezTo>
                  <a:pt x="15310" y="19510"/>
                  <a:pt x="15207" y="18700"/>
                  <a:pt x="15052" y="18664"/>
                </a:cubicBezTo>
                <a:cubicBezTo>
                  <a:pt x="14893" y="18624"/>
                  <a:pt x="14756" y="19343"/>
                  <a:pt x="14525" y="19641"/>
                </a:cubicBezTo>
                <a:cubicBezTo>
                  <a:pt x="14289" y="19935"/>
                  <a:pt x="13971" y="20193"/>
                  <a:pt x="13652" y="20456"/>
                </a:cubicBezTo>
                <a:cubicBezTo>
                  <a:pt x="13329" y="20715"/>
                  <a:pt x="12897" y="21064"/>
                  <a:pt x="12601" y="21195"/>
                </a:cubicBezTo>
                <a:cubicBezTo>
                  <a:pt x="12301" y="21322"/>
                  <a:pt x="12138" y="21312"/>
                  <a:pt x="11865" y="21241"/>
                </a:cubicBezTo>
                <a:cubicBezTo>
                  <a:pt x="11588" y="21165"/>
                  <a:pt x="11227" y="20917"/>
                  <a:pt x="10954" y="20755"/>
                </a:cubicBezTo>
                <a:cubicBezTo>
                  <a:pt x="10677" y="20588"/>
                  <a:pt x="10434" y="20365"/>
                  <a:pt x="10226" y="20269"/>
                </a:cubicBezTo>
                <a:cubicBezTo>
                  <a:pt x="10013" y="20168"/>
                  <a:pt x="9877" y="20082"/>
                  <a:pt x="9679" y="20148"/>
                </a:cubicBezTo>
                <a:cubicBezTo>
                  <a:pt x="9478" y="20208"/>
                  <a:pt x="9319" y="20553"/>
                  <a:pt x="9038" y="20654"/>
                </a:cubicBezTo>
                <a:cubicBezTo>
                  <a:pt x="8754" y="20750"/>
                  <a:pt x="8272" y="20831"/>
                  <a:pt x="7987" y="20730"/>
                </a:cubicBezTo>
                <a:cubicBezTo>
                  <a:pt x="7699" y="20623"/>
                  <a:pt x="7593" y="20168"/>
                  <a:pt x="7312" y="20026"/>
                </a:cubicBezTo>
                <a:cubicBezTo>
                  <a:pt x="7027" y="19879"/>
                  <a:pt x="6568" y="19834"/>
                  <a:pt x="6295" y="19874"/>
                </a:cubicBezTo>
                <a:cubicBezTo>
                  <a:pt x="6022" y="19915"/>
                  <a:pt x="5866" y="20082"/>
                  <a:pt x="5673" y="20269"/>
                </a:cubicBezTo>
                <a:cubicBezTo>
                  <a:pt x="5475" y="20451"/>
                  <a:pt x="5335" y="20796"/>
                  <a:pt x="5126" y="20998"/>
                </a:cubicBezTo>
                <a:cubicBezTo>
                  <a:pt x="4914" y="21195"/>
                  <a:pt x="4671" y="21403"/>
                  <a:pt x="4398" y="21484"/>
                </a:cubicBezTo>
                <a:cubicBezTo>
                  <a:pt x="4125" y="21565"/>
                  <a:pt x="3825" y="21570"/>
                  <a:pt x="3487" y="21484"/>
                </a:cubicBezTo>
                <a:cubicBezTo>
                  <a:pt x="3146" y="21393"/>
                  <a:pt x="2656" y="21114"/>
                  <a:pt x="2357" y="20963"/>
                </a:cubicBezTo>
                <a:cubicBezTo>
                  <a:pt x="2053" y="20806"/>
                  <a:pt x="1901" y="20790"/>
                  <a:pt x="1685" y="20573"/>
                </a:cubicBezTo>
                <a:cubicBezTo>
                  <a:pt x="1465" y="20350"/>
                  <a:pt x="1162" y="20092"/>
                  <a:pt x="1040" y="19641"/>
                </a:cubicBezTo>
                <a:cubicBezTo>
                  <a:pt x="915" y="19186"/>
                  <a:pt x="1044" y="18219"/>
                  <a:pt x="938" y="17839"/>
                </a:cubicBezTo>
                <a:cubicBezTo>
                  <a:pt x="828" y="17455"/>
                  <a:pt x="543" y="17596"/>
                  <a:pt x="391" y="17353"/>
                </a:cubicBezTo>
                <a:cubicBezTo>
                  <a:pt x="240" y="17110"/>
                  <a:pt x="69" y="16705"/>
                  <a:pt x="27" y="16381"/>
                </a:cubicBezTo>
                <a:cubicBezTo>
                  <a:pt x="-18" y="16052"/>
                  <a:pt x="39" y="15718"/>
                  <a:pt x="137" y="15394"/>
                </a:cubicBezTo>
                <a:cubicBezTo>
                  <a:pt x="232" y="15065"/>
                  <a:pt x="376" y="14701"/>
                  <a:pt x="604" y="14422"/>
                </a:cubicBezTo>
                <a:cubicBezTo>
                  <a:pt x="828" y="14139"/>
                  <a:pt x="1245" y="13906"/>
                  <a:pt x="1484" y="13709"/>
                </a:cubicBezTo>
                <a:cubicBezTo>
                  <a:pt x="1719" y="13506"/>
                  <a:pt x="1909" y="13425"/>
                  <a:pt x="2030" y="13223"/>
                </a:cubicBezTo>
                <a:cubicBezTo>
                  <a:pt x="2152" y="13020"/>
                  <a:pt x="2288" y="12767"/>
                  <a:pt x="2213" y="12494"/>
                </a:cubicBezTo>
                <a:cubicBezTo>
                  <a:pt x="2133" y="12215"/>
                  <a:pt x="1841" y="11780"/>
                  <a:pt x="1568" y="11577"/>
                </a:cubicBezTo>
                <a:cubicBezTo>
                  <a:pt x="1291" y="11370"/>
                  <a:pt x="820" y="11390"/>
                  <a:pt x="573" y="11279"/>
                </a:cubicBezTo>
                <a:cubicBezTo>
                  <a:pt x="323" y="11162"/>
                  <a:pt x="168" y="11076"/>
                  <a:pt x="80" y="10879"/>
                </a:cubicBezTo>
                <a:cubicBezTo>
                  <a:pt x="-11" y="10676"/>
                  <a:pt x="-26" y="10317"/>
                  <a:pt x="27" y="10064"/>
                </a:cubicBezTo>
                <a:cubicBezTo>
                  <a:pt x="76" y="9806"/>
                  <a:pt x="209" y="9578"/>
                  <a:pt x="391" y="9335"/>
                </a:cubicBezTo>
                <a:cubicBezTo>
                  <a:pt x="573" y="9092"/>
                  <a:pt x="995" y="8849"/>
                  <a:pt x="1120" y="8606"/>
                </a:cubicBezTo>
                <a:cubicBezTo>
                  <a:pt x="1241" y="8358"/>
                  <a:pt x="1116" y="8069"/>
                  <a:pt x="1120" y="7877"/>
                </a:cubicBezTo>
                <a:cubicBezTo>
                  <a:pt x="1120" y="7685"/>
                  <a:pt x="1063" y="7624"/>
                  <a:pt x="1127" y="7452"/>
                </a:cubicBezTo>
                <a:cubicBezTo>
                  <a:pt x="1188" y="7275"/>
                  <a:pt x="1476" y="7037"/>
                  <a:pt x="1507" y="6829"/>
                </a:cubicBezTo>
                <a:cubicBezTo>
                  <a:pt x="1533" y="6622"/>
                  <a:pt x="1431" y="6434"/>
                  <a:pt x="1306" y="6207"/>
                </a:cubicBezTo>
                <a:cubicBezTo>
                  <a:pt x="1181" y="5974"/>
                  <a:pt x="938" y="5710"/>
                  <a:pt x="756" y="5447"/>
                </a:cubicBezTo>
                <a:cubicBezTo>
                  <a:pt x="570" y="5179"/>
                  <a:pt x="312" y="4926"/>
                  <a:pt x="194" y="4607"/>
                </a:cubicBezTo>
                <a:cubicBezTo>
                  <a:pt x="73" y="4283"/>
                  <a:pt x="23" y="3888"/>
                  <a:pt x="27" y="3503"/>
                </a:cubicBezTo>
                <a:cubicBezTo>
                  <a:pt x="27" y="3114"/>
                  <a:pt x="118" y="2648"/>
                  <a:pt x="209" y="2288"/>
                </a:cubicBezTo>
                <a:cubicBezTo>
                  <a:pt x="297" y="1924"/>
                  <a:pt x="422" y="1595"/>
                  <a:pt x="573" y="1317"/>
                </a:cubicBezTo>
                <a:cubicBezTo>
                  <a:pt x="721" y="1033"/>
                  <a:pt x="873" y="755"/>
                  <a:pt x="1120" y="588"/>
                </a:cubicBezTo>
                <a:cubicBezTo>
                  <a:pt x="1363" y="415"/>
                  <a:pt x="1700" y="329"/>
                  <a:pt x="2034" y="289"/>
                </a:cubicBezTo>
                <a:cubicBezTo>
                  <a:pt x="2368" y="248"/>
                  <a:pt x="2820" y="213"/>
                  <a:pt x="3123" y="345"/>
                </a:cubicBezTo>
                <a:cubicBezTo>
                  <a:pt x="3423" y="471"/>
                  <a:pt x="3669" y="790"/>
                  <a:pt x="3852" y="1074"/>
                </a:cubicBezTo>
                <a:cubicBezTo>
                  <a:pt x="4034" y="1357"/>
                  <a:pt x="4064" y="1863"/>
                  <a:pt x="4216" y="2045"/>
                </a:cubicBezTo>
                <a:cubicBezTo>
                  <a:pt x="4364" y="2223"/>
                  <a:pt x="4569" y="2213"/>
                  <a:pt x="4747" y="2157"/>
                </a:cubicBezTo>
                <a:cubicBezTo>
                  <a:pt x="4922" y="2096"/>
                  <a:pt x="5096" y="1873"/>
                  <a:pt x="5274" y="1691"/>
                </a:cubicBezTo>
                <a:cubicBezTo>
                  <a:pt x="5449" y="1509"/>
                  <a:pt x="5586" y="1099"/>
                  <a:pt x="5798" y="1063"/>
                </a:cubicBezTo>
                <a:cubicBezTo>
                  <a:pt x="6007" y="1023"/>
                  <a:pt x="6318" y="1392"/>
                  <a:pt x="6530" y="1453"/>
                </a:cubicBezTo>
                <a:cubicBezTo>
                  <a:pt x="6739" y="1509"/>
                  <a:pt x="6853" y="1560"/>
                  <a:pt x="7054" y="1418"/>
                </a:cubicBezTo>
                <a:cubicBezTo>
                  <a:pt x="7251" y="1271"/>
                  <a:pt x="7452" y="790"/>
                  <a:pt x="7725" y="598"/>
                </a:cubicBezTo>
                <a:cubicBezTo>
                  <a:pt x="7995" y="400"/>
                  <a:pt x="8484" y="289"/>
                  <a:pt x="8689" y="248"/>
                </a:cubicBezTo>
                <a:close/>
                <a:moveTo>
                  <a:pt x="8689" y="248"/>
                </a:moveTo>
              </a:path>
            </a:pathLst>
          </a:custGeom>
          <a:solidFill>
            <a:srgbClr val="FFEA18"/>
          </a:solidFill>
          <a:ln w="25400">
            <a:solidFill>
              <a:srgbClr val="3D3832"/>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47" name="Text Box 2"/>
          <p:cNvSpPr txBox="1">
            <a:spLocks noChangeArrowheads="1"/>
          </p:cNvSpPr>
          <p:nvPr/>
        </p:nvSpPr>
        <p:spPr bwMode="auto">
          <a:xfrm>
            <a:off x="7359650" y="5791200"/>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rgbClr val="000000"/>
                </a:solidFill>
                <a:latin typeface="Times" charset="0"/>
                <a:ea typeface="ヒラギノ明朝 ProN W3" charset="-128"/>
                <a:sym typeface="Times" charset="0"/>
              </a:defRPr>
            </a:lvl1pPr>
            <a:lvl2pPr marL="742950" indent="-285750" eaLnBrk="0" hangingPunct="0">
              <a:defRPr sz="2400">
                <a:solidFill>
                  <a:srgbClr val="000000"/>
                </a:solidFill>
                <a:latin typeface="Times" charset="0"/>
                <a:ea typeface="ヒラギノ明朝 ProN W3" charset="-128"/>
                <a:sym typeface="Times" charset="0"/>
              </a:defRPr>
            </a:lvl2pPr>
            <a:lvl3pPr marL="1143000" indent="-228600" eaLnBrk="0" hangingPunct="0">
              <a:defRPr sz="2400">
                <a:solidFill>
                  <a:srgbClr val="000000"/>
                </a:solidFill>
                <a:latin typeface="Times" charset="0"/>
                <a:ea typeface="ヒラギノ明朝 ProN W3" charset="-128"/>
                <a:sym typeface="Times" charset="0"/>
              </a:defRPr>
            </a:lvl3pPr>
            <a:lvl4pPr marL="1600200" indent="-228600" eaLnBrk="0" hangingPunct="0">
              <a:defRPr sz="2400">
                <a:solidFill>
                  <a:srgbClr val="000000"/>
                </a:solidFill>
                <a:latin typeface="Times" charset="0"/>
                <a:ea typeface="ヒラギノ明朝 ProN W3" charset="-128"/>
                <a:sym typeface="Times" charset="0"/>
              </a:defRPr>
            </a:lvl4pPr>
            <a:lvl5pPr marL="2057400" indent="-228600" eaLnBrk="0" hangingPunct="0">
              <a:defRPr sz="2400">
                <a:solidFill>
                  <a:srgbClr val="000000"/>
                </a:solidFill>
                <a:latin typeface="Times" charset="0"/>
                <a:ea typeface="ヒラギノ明朝 ProN W3" charset="-128"/>
                <a:sym typeface="Times" charset="0"/>
              </a:defRPr>
            </a:lvl5pPr>
            <a:lvl6pPr marL="25146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6pPr>
            <a:lvl7pPr marL="29718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7pPr>
            <a:lvl8pPr marL="34290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8pPr>
            <a:lvl9pPr marL="38862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98521DF-5E87-4D4D-9E2D-D5F2D26EC6FC}" type="slidenum">
              <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endParaRPr>
          </a:p>
        </p:txBody>
      </p:sp>
      <p:sp>
        <p:nvSpPr>
          <p:cNvPr id="6148" name="Rectangle 3"/>
          <p:cNvSpPr>
            <a:spLocks noGrp="1" noChangeArrowheads="1"/>
          </p:cNvSpPr>
          <p:nvPr>
            <p:ph type="title"/>
          </p:nvPr>
        </p:nvSpPr>
        <p:spPr/>
        <p:txBody>
          <a:bodyPr rIns="132080"/>
          <a:lstStyle/>
          <a:p>
            <a:pPr indent="0" eaLnBrk="1" hangingPunct="1"/>
            <a:r>
              <a:rPr lang="en-US" altLang="en-US" sz="5400">
                <a:latin typeface="Marker Felt" charset="0"/>
                <a:sym typeface="Marker Felt" charset="0"/>
              </a:rPr>
              <a:t>Counselors work with...</a:t>
            </a:r>
          </a:p>
        </p:txBody>
      </p:sp>
      <p:sp>
        <p:nvSpPr>
          <p:cNvPr id="6149" name="Rectangle 4"/>
          <p:cNvSpPr>
            <a:spLocks noGrp="1" noChangeArrowheads="1"/>
          </p:cNvSpPr>
          <p:nvPr>
            <p:ph type="body" idx="1"/>
          </p:nvPr>
        </p:nvSpPr>
        <p:spPr>
          <a:xfrm>
            <a:off x="914400" y="1905000"/>
            <a:ext cx="3810000" cy="4953000"/>
          </a:xfrm>
        </p:spPr>
        <p:txBody>
          <a:bodyPr rIns="132080"/>
          <a:lstStyle/>
          <a:p>
            <a:pPr eaLnBrk="1" hangingPunct="1">
              <a:buFont typeface="Marker Felt" charset="0"/>
              <a:buChar char="•"/>
            </a:pPr>
            <a:r>
              <a:rPr lang="en-US" altLang="en-US" sz="2400">
                <a:latin typeface="Marker Felt" charset="0"/>
                <a:sym typeface="Marker Felt" charset="0"/>
              </a:rPr>
              <a:t>Students</a:t>
            </a:r>
          </a:p>
          <a:p>
            <a:pPr eaLnBrk="1" hangingPunct="1">
              <a:buFont typeface="Marker Felt" charset="0"/>
              <a:buChar char="•"/>
            </a:pPr>
            <a:r>
              <a:rPr lang="en-US" altLang="en-US" sz="2400">
                <a:latin typeface="Marker Felt" charset="0"/>
                <a:sym typeface="Marker Felt" charset="0"/>
              </a:rPr>
              <a:t>Parents</a:t>
            </a:r>
          </a:p>
          <a:p>
            <a:pPr eaLnBrk="1" hangingPunct="1">
              <a:buFont typeface="Marker Felt" charset="0"/>
              <a:buChar char="•"/>
            </a:pPr>
            <a:r>
              <a:rPr lang="en-US" altLang="en-US" sz="2400">
                <a:latin typeface="Marker Felt" charset="0"/>
                <a:sym typeface="Marker Felt" charset="0"/>
              </a:rPr>
              <a:t>Teachers</a:t>
            </a:r>
          </a:p>
          <a:p>
            <a:pPr eaLnBrk="1" hangingPunct="1">
              <a:buFont typeface="Marker Felt" charset="0"/>
              <a:buChar char="•"/>
            </a:pPr>
            <a:r>
              <a:rPr lang="en-US" altLang="en-US" sz="2400">
                <a:latin typeface="Marker Felt" charset="0"/>
                <a:sym typeface="Marker Felt" charset="0"/>
              </a:rPr>
              <a:t>Principals</a:t>
            </a:r>
          </a:p>
          <a:p>
            <a:pPr eaLnBrk="1" hangingPunct="1">
              <a:buFont typeface="Marker Felt" charset="0"/>
              <a:buChar char="•"/>
            </a:pPr>
            <a:r>
              <a:rPr lang="en-US" altLang="en-US" sz="2400">
                <a:latin typeface="Marker Felt" charset="0"/>
                <a:sym typeface="Marker Felt" charset="0"/>
              </a:rPr>
              <a:t>Other school staff</a:t>
            </a:r>
          </a:p>
          <a:p>
            <a:pPr eaLnBrk="1" hangingPunct="1">
              <a:buFont typeface="Marker Felt" charset="0"/>
              <a:buChar char="•"/>
            </a:pPr>
            <a:r>
              <a:rPr lang="en-US" altLang="en-US" sz="2400">
                <a:latin typeface="Marker Felt" charset="0"/>
                <a:sym typeface="Marker Felt" charset="0"/>
              </a:rPr>
              <a:t>Other counselors</a:t>
            </a:r>
          </a:p>
        </p:txBody>
      </p:sp>
      <p:pic>
        <p:nvPicPr>
          <p:cNvPr id="6150"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74863"/>
            <a:ext cx="38100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3940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p:cNvSpPr>
          <p:nvPr/>
        </p:nvSpPr>
        <p:spPr bwMode="auto">
          <a:xfrm>
            <a:off x="61913" y="42863"/>
            <a:ext cx="9020175" cy="6757987"/>
          </a:xfrm>
          <a:custGeom>
            <a:avLst/>
            <a:gdLst>
              <a:gd name="T0" fmla="*/ 9478 w 21552"/>
              <a:gd name="T1" fmla="*/ 557 h 21546"/>
              <a:gd name="T2" fmla="*/ 11501 w 21552"/>
              <a:gd name="T3" fmla="*/ 588 h 21546"/>
              <a:gd name="T4" fmla="*/ 12229 w 21552"/>
              <a:gd name="T5" fmla="*/ 1074 h 21546"/>
              <a:gd name="T6" fmla="*/ 12593 w 21552"/>
              <a:gd name="T7" fmla="*/ 2045 h 21546"/>
              <a:gd name="T8" fmla="*/ 13322 w 21552"/>
              <a:gd name="T9" fmla="*/ 831 h 21546"/>
              <a:gd name="T10" fmla="*/ 14877 w 21552"/>
              <a:gd name="T11" fmla="*/ 51 h 21546"/>
              <a:gd name="T12" fmla="*/ 15689 w 21552"/>
              <a:gd name="T13" fmla="*/ 1802 h 21546"/>
              <a:gd name="T14" fmla="*/ 17211 w 21552"/>
              <a:gd name="T15" fmla="*/ 2273 h 21546"/>
              <a:gd name="T16" fmla="*/ 18239 w 21552"/>
              <a:gd name="T17" fmla="*/ 588 h 21546"/>
              <a:gd name="T18" fmla="*/ 20242 w 21552"/>
              <a:gd name="T19" fmla="*/ 102 h 21546"/>
              <a:gd name="T20" fmla="*/ 21517 w 21552"/>
              <a:gd name="T21" fmla="*/ 2045 h 21546"/>
              <a:gd name="T22" fmla="*/ 21297 w 21552"/>
              <a:gd name="T23" fmla="*/ 3751 h 21546"/>
              <a:gd name="T24" fmla="*/ 20625 w 21552"/>
              <a:gd name="T25" fmla="*/ 5311 h 21546"/>
              <a:gd name="T26" fmla="*/ 20072 w 21552"/>
              <a:gd name="T27" fmla="*/ 7335 h 21546"/>
              <a:gd name="T28" fmla="*/ 20424 w 21552"/>
              <a:gd name="T29" fmla="*/ 8606 h 21546"/>
              <a:gd name="T30" fmla="*/ 21335 w 21552"/>
              <a:gd name="T31" fmla="*/ 10307 h 21546"/>
              <a:gd name="T32" fmla="*/ 20424 w 21552"/>
              <a:gd name="T33" fmla="*/ 12251 h 21546"/>
              <a:gd name="T34" fmla="*/ 19514 w 21552"/>
              <a:gd name="T35" fmla="*/ 12980 h 21546"/>
              <a:gd name="T36" fmla="*/ 20606 w 21552"/>
              <a:gd name="T37" fmla="*/ 14195 h 21546"/>
              <a:gd name="T38" fmla="*/ 20242 w 21552"/>
              <a:gd name="T39" fmla="*/ 15166 h 21546"/>
              <a:gd name="T40" fmla="*/ 20606 w 21552"/>
              <a:gd name="T41" fmla="*/ 16381 h 21546"/>
              <a:gd name="T42" fmla="*/ 21517 w 21552"/>
              <a:gd name="T43" fmla="*/ 18325 h 21546"/>
              <a:gd name="T44" fmla="*/ 20606 w 21552"/>
              <a:gd name="T45" fmla="*/ 20755 h 21546"/>
              <a:gd name="T46" fmla="*/ 18967 w 21552"/>
              <a:gd name="T47" fmla="*/ 21484 h 21546"/>
              <a:gd name="T48" fmla="*/ 16805 w 21552"/>
              <a:gd name="T49" fmla="*/ 21276 h 21546"/>
              <a:gd name="T50" fmla="*/ 15462 w 21552"/>
              <a:gd name="T51" fmla="*/ 19874 h 21546"/>
              <a:gd name="T52" fmla="*/ 14525 w 21552"/>
              <a:gd name="T53" fmla="*/ 19641 h 21546"/>
              <a:gd name="T54" fmla="*/ 12601 w 21552"/>
              <a:gd name="T55" fmla="*/ 21195 h 21546"/>
              <a:gd name="T56" fmla="*/ 10954 w 21552"/>
              <a:gd name="T57" fmla="*/ 20755 h 21546"/>
              <a:gd name="T58" fmla="*/ 9679 w 21552"/>
              <a:gd name="T59" fmla="*/ 20148 h 21546"/>
              <a:gd name="T60" fmla="*/ 7987 w 21552"/>
              <a:gd name="T61" fmla="*/ 20730 h 21546"/>
              <a:gd name="T62" fmla="*/ 6295 w 21552"/>
              <a:gd name="T63" fmla="*/ 19874 h 21546"/>
              <a:gd name="T64" fmla="*/ 5126 w 21552"/>
              <a:gd name="T65" fmla="*/ 20998 h 21546"/>
              <a:gd name="T66" fmla="*/ 3487 w 21552"/>
              <a:gd name="T67" fmla="*/ 21484 h 21546"/>
              <a:gd name="T68" fmla="*/ 1685 w 21552"/>
              <a:gd name="T69" fmla="*/ 20573 h 21546"/>
              <a:gd name="T70" fmla="*/ 938 w 21552"/>
              <a:gd name="T71" fmla="*/ 17839 h 21546"/>
              <a:gd name="T72" fmla="*/ 27 w 21552"/>
              <a:gd name="T73" fmla="*/ 16381 h 21546"/>
              <a:gd name="T74" fmla="*/ 604 w 21552"/>
              <a:gd name="T75" fmla="*/ 14422 h 21546"/>
              <a:gd name="T76" fmla="*/ 2030 w 21552"/>
              <a:gd name="T77" fmla="*/ 13223 h 21546"/>
              <a:gd name="T78" fmla="*/ 1568 w 21552"/>
              <a:gd name="T79" fmla="*/ 11577 h 21546"/>
              <a:gd name="T80" fmla="*/ 80 w 21552"/>
              <a:gd name="T81" fmla="*/ 10879 h 21546"/>
              <a:gd name="T82" fmla="*/ 391 w 21552"/>
              <a:gd name="T83" fmla="*/ 9335 h 21546"/>
              <a:gd name="T84" fmla="*/ 1120 w 21552"/>
              <a:gd name="T85" fmla="*/ 7877 h 21546"/>
              <a:gd name="T86" fmla="*/ 1507 w 21552"/>
              <a:gd name="T87" fmla="*/ 6829 h 21546"/>
              <a:gd name="T88" fmla="*/ 756 w 21552"/>
              <a:gd name="T89" fmla="*/ 5447 h 21546"/>
              <a:gd name="T90" fmla="*/ 27 w 21552"/>
              <a:gd name="T91" fmla="*/ 3503 h 21546"/>
              <a:gd name="T92" fmla="*/ 573 w 21552"/>
              <a:gd name="T93" fmla="*/ 1317 h 21546"/>
              <a:gd name="T94" fmla="*/ 2034 w 21552"/>
              <a:gd name="T95" fmla="*/ 289 h 21546"/>
              <a:gd name="T96" fmla="*/ 3852 w 21552"/>
              <a:gd name="T97" fmla="*/ 1074 h 21546"/>
              <a:gd name="T98" fmla="*/ 4747 w 21552"/>
              <a:gd name="T99" fmla="*/ 2157 h 21546"/>
              <a:gd name="T100" fmla="*/ 5798 w 21552"/>
              <a:gd name="T101" fmla="*/ 1063 h 21546"/>
              <a:gd name="T102" fmla="*/ 7054 w 21552"/>
              <a:gd name="T103" fmla="*/ 1418 h 21546"/>
              <a:gd name="T104" fmla="*/ 8689 w 21552"/>
              <a:gd name="T105" fmla="*/ 248 h 21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552"/>
              <a:gd name="T160" fmla="*/ 0 h 21546"/>
              <a:gd name="T161" fmla="*/ 21552 w 21552"/>
              <a:gd name="T162" fmla="*/ 21546 h 21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552" h="21546">
                <a:moveTo>
                  <a:pt x="8689" y="248"/>
                </a:moveTo>
                <a:cubicBezTo>
                  <a:pt x="8894" y="208"/>
                  <a:pt x="9160" y="334"/>
                  <a:pt x="9478" y="557"/>
                </a:cubicBezTo>
                <a:cubicBezTo>
                  <a:pt x="9793" y="775"/>
                  <a:pt x="10252" y="1554"/>
                  <a:pt x="10590" y="1560"/>
                </a:cubicBezTo>
                <a:cubicBezTo>
                  <a:pt x="10924" y="1560"/>
                  <a:pt x="11258" y="745"/>
                  <a:pt x="11501" y="588"/>
                </a:cubicBezTo>
                <a:cubicBezTo>
                  <a:pt x="11740" y="426"/>
                  <a:pt x="11926" y="507"/>
                  <a:pt x="12047" y="588"/>
                </a:cubicBezTo>
                <a:cubicBezTo>
                  <a:pt x="12168" y="669"/>
                  <a:pt x="12199" y="871"/>
                  <a:pt x="12229" y="1074"/>
                </a:cubicBezTo>
                <a:cubicBezTo>
                  <a:pt x="12256" y="1271"/>
                  <a:pt x="12168" y="1640"/>
                  <a:pt x="12229" y="1802"/>
                </a:cubicBezTo>
                <a:cubicBezTo>
                  <a:pt x="12290" y="1964"/>
                  <a:pt x="12472" y="2045"/>
                  <a:pt x="12593" y="2045"/>
                </a:cubicBezTo>
                <a:cubicBezTo>
                  <a:pt x="12715" y="2045"/>
                  <a:pt x="12836" y="2005"/>
                  <a:pt x="12958" y="1802"/>
                </a:cubicBezTo>
                <a:cubicBezTo>
                  <a:pt x="13079" y="1600"/>
                  <a:pt x="13170" y="1109"/>
                  <a:pt x="13322" y="831"/>
                </a:cubicBezTo>
                <a:cubicBezTo>
                  <a:pt x="13470" y="547"/>
                  <a:pt x="13606" y="228"/>
                  <a:pt x="13868" y="102"/>
                </a:cubicBezTo>
                <a:cubicBezTo>
                  <a:pt x="14126" y="-30"/>
                  <a:pt x="14616" y="-20"/>
                  <a:pt x="14877" y="51"/>
                </a:cubicBezTo>
                <a:cubicBezTo>
                  <a:pt x="15135" y="117"/>
                  <a:pt x="15295" y="228"/>
                  <a:pt x="15431" y="522"/>
                </a:cubicBezTo>
                <a:cubicBezTo>
                  <a:pt x="15564" y="810"/>
                  <a:pt x="15538" y="1494"/>
                  <a:pt x="15689" y="1802"/>
                </a:cubicBezTo>
                <a:cubicBezTo>
                  <a:pt x="15837" y="2106"/>
                  <a:pt x="16080" y="2268"/>
                  <a:pt x="16334" y="2349"/>
                </a:cubicBezTo>
                <a:cubicBezTo>
                  <a:pt x="16585" y="2425"/>
                  <a:pt x="16983" y="2400"/>
                  <a:pt x="17211" y="2273"/>
                </a:cubicBezTo>
                <a:cubicBezTo>
                  <a:pt x="17435" y="2142"/>
                  <a:pt x="17518" y="1838"/>
                  <a:pt x="17693" y="1560"/>
                </a:cubicBezTo>
                <a:cubicBezTo>
                  <a:pt x="17863" y="1276"/>
                  <a:pt x="17992" y="831"/>
                  <a:pt x="18239" y="588"/>
                </a:cubicBezTo>
                <a:cubicBezTo>
                  <a:pt x="18482" y="340"/>
                  <a:pt x="18816" y="183"/>
                  <a:pt x="19150" y="102"/>
                </a:cubicBezTo>
                <a:cubicBezTo>
                  <a:pt x="19483" y="21"/>
                  <a:pt x="19908" y="-20"/>
                  <a:pt x="20242" y="102"/>
                </a:cubicBezTo>
                <a:cubicBezTo>
                  <a:pt x="20576" y="223"/>
                  <a:pt x="20940" y="507"/>
                  <a:pt x="21153" y="831"/>
                </a:cubicBezTo>
                <a:cubicBezTo>
                  <a:pt x="21365" y="1155"/>
                  <a:pt x="21456" y="1721"/>
                  <a:pt x="21517" y="2045"/>
                </a:cubicBezTo>
                <a:cubicBezTo>
                  <a:pt x="21574" y="2364"/>
                  <a:pt x="21551" y="2486"/>
                  <a:pt x="21517" y="2774"/>
                </a:cubicBezTo>
                <a:cubicBezTo>
                  <a:pt x="21479" y="3058"/>
                  <a:pt x="21388" y="3468"/>
                  <a:pt x="21297" y="3751"/>
                </a:cubicBezTo>
                <a:cubicBezTo>
                  <a:pt x="21206" y="4035"/>
                  <a:pt x="21081" y="4212"/>
                  <a:pt x="20971" y="4475"/>
                </a:cubicBezTo>
                <a:cubicBezTo>
                  <a:pt x="20857" y="4733"/>
                  <a:pt x="20735" y="4966"/>
                  <a:pt x="20625" y="5311"/>
                </a:cubicBezTo>
                <a:cubicBezTo>
                  <a:pt x="20512" y="5650"/>
                  <a:pt x="20398" y="6176"/>
                  <a:pt x="20307" y="6515"/>
                </a:cubicBezTo>
                <a:cubicBezTo>
                  <a:pt x="20212" y="6849"/>
                  <a:pt x="20083" y="7072"/>
                  <a:pt x="20072" y="7335"/>
                </a:cubicBezTo>
                <a:cubicBezTo>
                  <a:pt x="20056" y="7594"/>
                  <a:pt x="20159" y="7862"/>
                  <a:pt x="20219" y="8074"/>
                </a:cubicBezTo>
                <a:cubicBezTo>
                  <a:pt x="20276" y="8282"/>
                  <a:pt x="20265" y="8353"/>
                  <a:pt x="20424" y="8606"/>
                </a:cubicBezTo>
                <a:cubicBezTo>
                  <a:pt x="20580" y="8854"/>
                  <a:pt x="21001" y="9294"/>
                  <a:pt x="21153" y="9578"/>
                </a:cubicBezTo>
                <a:cubicBezTo>
                  <a:pt x="21301" y="9856"/>
                  <a:pt x="21335" y="9983"/>
                  <a:pt x="21335" y="10307"/>
                </a:cubicBezTo>
                <a:cubicBezTo>
                  <a:pt x="21335" y="10631"/>
                  <a:pt x="21301" y="11198"/>
                  <a:pt x="21153" y="11522"/>
                </a:cubicBezTo>
                <a:cubicBezTo>
                  <a:pt x="21001" y="11841"/>
                  <a:pt x="20663" y="12089"/>
                  <a:pt x="20424" y="12251"/>
                </a:cubicBezTo>
                <a:cubicBezTo>
                  <a:pt x="20182" y="12408"/>
                  <a:pt x="19844" y="12372"/>
                  <a:pt x="19696" y="12494"/>
                </a:cubicBezTo>
                <a:cubicBezTo>
                  <a:pt x="19544" y="12610"/>
                  <a:pt x="19453" y="12818"/>
                  <a:pt x="19514" y="12980"/>
                </a:cubicBezTo>
                <a:cubicBezTo>
                  <a:pt x="19574" y="13142"/>
                  <a:pt x="19878" y="13263"/>
                  <a:pt x="20060" y="13466"/>
                </a:cubicBezTo>
                <a:cubicBezTo>
                  <a:pt x="20242" y="13668"/>
                  <a:pt x="20546" y="13952"/>
                  <a:pt x="20606" y="14195"/>
                </a:cubicBezTo>
                <a:cubicBezTo>
                  <a:pt x="20663" y="14432"/>
                  <a:pt x="20485" y="14761"/>
                  <a:pt x="20424" y="14923"/>
                </a:cubicBezTo>
                <a:cubicBezTo>
                  <a:pt x="20364" y="15085"/>
                  <a:pt x="20269" y="15045"/>
                  <a:pt x="20242" y="15166"/>
                </a:cubicBezTo>
                <a:cubicBezTo>
                  <a:pt x="20212" y="15283"/>
                  <a:pt x="20182" y="15450"/>
                  <a:pt x="20242" y="15652"/>
                </a:cubicBezTo>
                <a:cubicBezTo>
                  <a:pt x="20303" y="15855"/>
                  <a:pt x="20455" y="16098"/>
                  <a:pt x="20606" y="16381"/>
                </a:cubicBezTo>
                <a:cubicBezTo>
                  <a:pt x="20754" y="16660"/>
                  <a:pt x="21001" y="17029"/>
                  <a:pt x="21153" y="17353"/>
                </a:cubicBezTo>
                <a:cubicBezTo>
                  <a:pt x="21301" y="17672"/>
                  <a:pt x="21487" y="17920"/>
                  <a:pt x="21517" y="18325"/>
                </a:cubicBezTo>
                <a:cubicBezTo>
                  <a:pt x="21547" y="18730"/>
                  <a:pt x="21487" y="19378"/>
                  <a:pt x="21335" y="19783"/>
                </a:cubicBezTo>
                <a:cubicBezTo>
                  <a:pt x="21183" y="20188"/>
                  <a:pt x="20849" y="20507"/>
                  <a:pt x="20606" y="20755"/>
                </a:cubicBezTo>
                <a:cubicBezTo>
                  <a:pt x="20360" y="20998"/>
                  <a:pt x="20147" y="21119"/>
                  <a:pt x="19878" y="21241"/>
                </a:cubicBezTo>
                <a:cubicBezTo>
                  <a:pt x="19605" y="21357"/>
                  <a:pt x="19271" y="21443"/>
                  <a:pt x="18967" y="21484"/>
                </a:cubicBezTo>
                <a:cubicBezTo>
                  <a:pt x="18664" y="21524"/>
                  <a:pt x="18413" y="21514"/>
                  <a:pt x="18057" y="21484"/>
                </a:cubicBezTo>
                <a:cubicBezTo>
                  <a:pt x="17696" y="21449"/>
                  <a:pt x="17154" y="21383"/>
                  <a:pt x="16805" y="21276"/>
                </a:cubicBezTo>
                <a:cubicBezTo>
                  <a:pt x="16452" y="21170"/>
                  <a:pt x="16175" y="21079"/>
                  <a:pt x="15955" y="20846"/>
                </a:cubicBezTo>
                <a:cubicBezTo>
                  <a:pt x="15731" y="20608"/>
                  <a:pt x="15610" y="20234"/>
                  <a:pt x="15462" y="19874"/>
                </a:cubicBezTo>
                <a:cubicBezTo>
                  <a:pt x="15310" y="19510"/>
                  <a:pt x="15207" y="18700"/>
                  <a:pt x="15052" y="18664"/>
                </a:cubicBezTo>
                <a:cubicBezTo>
                  <a:pt x="14893" y="18624"/>
                  <a:pt x="14756" y="19343"/>
                  <a:pt x="14525" y="19641"/>
                </a:cubicBezTo>
                <a:cubicBezTo>
                  <a:pt x="14289" y="19935"/>
                  <a:pt x="13971" y="20193"/>
                  <a:pt x="13652" y="20456"/>
                </a:cubicBezTo>
                <a:cubicBezTo>
                  <a:pt x="13329" y="20715"/>
                  <a:pt x="12897" y="21064"/>
                  <a:pt x="12601" y="21195"/>
                </a:cubicBezTo>
                <a:cubicBezTo>
                  <a:pt x="12301" y="21322"/>
                  <a:pt x="12138" y="21312"/>
                  <a:pt x="11865" y="21241"/>
                </a:cubicBezTo>
                <a:cubicBezTo>
                  <a:pt x="11588" y="21165"/>
                  <a:pt x="11227" y="20917"/>
                  <a:pt x="10954" y="20755"/>
                </a:cubicBezTo>
                <a:cubicBezTo>
                  <a:pt x="10677" y="20588"/>
                  <a:pt x="10434" y="20365"/>
                  <a:pt x="10226" y="20269"/>
                </a:cubicBezTo>
                <a:cubicBezTo>
                  <a:pt x="10013" y="20168"/>
                  <a:pt x="9877" y="20082"/>
                  <a:pt x="9679" y="20148"/>
                </a:cubicBezTo>
                <a:cubicBezTo>
                  <a:pt x="9478" y="20208"/>
                  <a:pt x="9319" y="20553"/>
                  <a:pt x="9038" y="20654"/>
                </a:cubicBezTo>
                <a:cubicBezTo>
                  <a:pt x="8754" y="20750"/>
                  <a:pt x="8272" y="20831"/>
                  <a:pt x="7987" y="20730"/>
                </a:cubicBezTo>
                <a:cubicBezTo>
                  <a:pt x="7699" y="20623"/>
                  <a:pt x="7593" y="20168"/>
                  <a:pt x="7312" y="20026"/>
                </a:cubicBezTo>
                <a:cubicBezTo>
                  <a:pt x="7027" y="19879"/>
                  <a:pt x="6568" y="19834"/>
                  <a:pt x="6295" y="19874"/>
                </a:cubicBezTo>
                <a:cubicBezTo>
                  <a:pt x="6022" y="19915"/>
                  <a:pt x="5866" y="20082"/>
                  <a:pt x="5673" y="20269"/>
                </a:cubicBezTo>
                <a:cubicBezTo>
                  <a:pt x="5475" y="20451"/>
                  <a:pt x="5335" y="20796"/>
                  <a:pt x="5126" y="20998"/>
                </a:cubicBezTo>
                <a:cubicBezTo>
                  <a:pt x="4914" y="21195"/>
                  <a:pt x="4671" y="21403"/>
                  <a:pt x="4398" y="21484"/>
                </a:cubicBezTo>
                <a:cubicBezTo>
                  <a:pt x="4125" y="21565"/>
                  <a:pt x="3825" y="21570"/>
                  <a:pt x="3487" y="21484"/>
                </a:cubicBezTo>
                <a:cubicBezTo>
                  <a:pt x="3146" y="21393"/>
                  <a:pt x="2656" y="21114"/>
                  <a:pt x="2357" y="20963"/>
                </a:cubicBezTo>
                <a:cubicBezTo>
                  <a:pt x="2053" y="20806"/>
                  <a:pt x="1901" y="20790"/>
                  <a:pt x="1685" y="20573"/>
                </a:cubicBezTo>
                <a:cubicBezTo>
                  <a:pt x="1465" y="20350"/>
                  <a:pt x="1162" y="20092"/>
                  <a:pt x="1040" y="19641"/>
                </a:cubicBezTo>
                <a:cubicBezTo>
                  <a:pt x="915" y="19186"/>
                  <a:pt x="1044" y="18219"/>
                  <a:pt x="938" y="17839"/>
                </a:cubicBezTo>
                <a:cubicBezTo>
                  <a:pt x="828" y="17455"/>
                  <a:pt x="543" y="17596"/>
                  <a:pt x="391" y="17353"/>
                </a:cubicBezTo>
                <a:cubicBezTo>
                  <a:pt x="240" y="17110"/>
                  <a:pt x="69" y="16705"/>
                  <a:pt x="27" y="16381"/>
                </a:cubicBezTo>
                <a:cubicBezTo>
                  <a:pt x="-18" y="16052"/>
                  <a:pt x="39" y="15718"/>
                  <a:pt x="137" y="15394"/>
                </a:cubicBezTo>
                <a:cubicBezTo>
                  <a:pt x="232" y="15065"/>
                  <a:pt x="376" y="14701"/>
                  <a:pt x="604" y="14422"/>
                </a:cubicBezTo>
                <a:cubicBezTo>
                  <a:pt x="828" y="14139"/>
                  <a:pt x="1245" y="13906"/>
                  <a:pt x="1484" y="13709"/>
                </a:cubicBezTo>
                <a:cubicBezTo>
                  <a:pt x="1719" y="13506"/>
                  <a:pt x="1909" y="13425"/>
                  <a:pt x="2030" y="13223"/>
                </a:cubicBezTo>
                <a:cubicBezTo>
                  <a:pt x="2152" y="13020"/>
                  <a:pt x="2288" y="12767"/>
                  <a:pt x="2213" y="12494"/>
                </a:cubicBezTo>
                <a:cubicBezTo>
                  <a:pt x="2133" y="12215"/>
                  <a:pt x="1841" y="11780"/>
                  <a:pt x="1568" y="11577"/>
                </a:cubicBezTo>
                <a:cubicBezTo>
                  <a:pt x="1291" y="11370"/>
                  <a:pt x="820" y="11390"/>
                  <a:pt x="573" y="11279"/>
                </a:cubicBezTo>
                <a:cubicBezTo>
                  <a:pt x="323" y="11162"/>
                  <a:pt x="168" y="11076"/>
                  <a:pt x="80" y="10879"/>
                </a:cubicBezTo>
                <a:cubicBezTo>
                  <a:pt x="-11" y="10676"/>
                  <a:pt x="-26" y="10317"/>
                  <a:pt x="27" y="10064"/>
                </a:cubicBezTo>
                <a:cubicBezTo>
                  <a:pt x="76" y="9806"/>
                  <a:pt x="209" y="9578"/>
                  <a:pt x="391" y="9335"/>
                </a:cubicBezTo>
                <a:cubicBezTo>
                  <a:pt x="573" y="9092"/>
                  <a:pt x="995" y="8849"/>
                  <a:pt x="1120" y="8606"/>
                </a:cubicBezTo>
                <a:cubicBezTo>
                  <a:pt x="1241" y="8358"/>
                  <a:pt x="1116" y="8069"/>
                  <a:pt x="1120" y="7877"/>
                </a:cubicBezTo>
                <a:cubicBezTo>
                  <a:pt x="1120" y="7685"/>
                  <a:pt x="1063" y="7624"/>
                  <a:pt x="1127" y="7452"/>
                </a:cubicBezTo>
                <a:cubicBezTo>
                  <a:pt x="1188" y="7275"/>
                  <a:pt x="1476" y="7037"/>
                  <a:pt x="1507" y="6829"/>
                </a:cubicBezTo>
                <a:cubicBezTo>
                  <a:pt x="1533" y="6622"/>
                  <a:pt x="1431" y="6434"/>
                  <a:pt x="1306" y="6207"/>
                </a:cubicBezTo>
                <a:cubicBezTo>
                  <a:pt x="1181" y="5974"/>
                  <a:pt x="938" y="5710"/>
                  <a:pt x="756" y="5447"/>
                </a:cubicBezTo>
                <a:cubicBezTo>
                  <a:pt x="570" y="5179"/>
                  <a:pt x="312" y="4926"/>
                  <a:pt x="194" y="4607"/>
                </a:cubicBezTo>
                <a:cubicBezTo>
                  <a:pt x="73" y="4283"/>
                  <a:pt x="23" y="3888"/>
                  <a:pt x="27" y="3503"/>
                </a:cubicBezTo>
                <a:cubicBezTo>
                  <a:pt x="27" y="3114"/>
                  <a:pt x="118" y="2648"/>
                  <a:pt x="209" y="2288"/>
                </a:cubicBezTo>
                <a:cubicBezTo>
                  <a:pt x="297" y="1924"/>
                  <a:pt x="422" y="1595"/>
                  <a:pt x="573" y="1317"/>
                </a:cubicBezTo>
                <a:cubicBezTo>
                  <a:pt x="721" y="1033"/>
                  <a:pt x="873" y="755"/>
                  <a:pt x="1120" y="588"/>
                </a:cubicBezTo>
                <a:cubicBezTo>
                  <a:pt x="1363" y="415"/>
                  <a:pt x="1700" y="329"/>
                  <a:pt x="2034" y="289"/>
                </a:cubicBezTo>
                <a:cubicBezTo>
                  <a:pt x="2368" y="248"/>
                  <a:pt x="2820" y="213"/>
                  <a:pt x="3123" y="345"/>
                </a:cubicBezTo>
                <a:cubicBezTo>
                  <a:pt x="3423" y="471"/>
                  <a:pt x="3669" y="790"/>
                  <a:pt x="3852" y="1074"/>
                </a:cubicBezTo>
                <a:cubicBezTo>
                  <a:pt x="4034" y="1357"/>
                  <a:pt x="4064" y="1863"/>
                  <a:pt x="4216" y="2045"/>
                </a:cubicBezTo>
                <a:cubicBezTo>
                  <a:pt x="4364" y="2223"/>
                  <a:pt x="4569" y="2213"/>
                  <a:pt x="4747" y="2157"/>
                </a:cubicBezTo>
                <a:cubicBezTo>
                  <a:pt x="4922" y="2096"/>
                  <a:pt x="5096" y="1873"/>
                  <a:pt x="5274" y="1691"/>
                </a:cubicBezTo>
                <a:cubicBezTo>
                  <a:pt x="5449" y="1509"/>
                  <a:pt x="5586" y="1099"/>
                  <a:pt x="5798" y="1063"/>
                </a:cubicBezTo>
                <a:cubicBezTo>
                  <a:pt x="6007" y="1023"/>
                  <a:pt x="6318" y="1392"/>
                  <a:pt x="6530" y="1453"/>
                </a:cubicBezTo>
                <a:cubicBezTo>
                  <a:pt x="6739" y="1509"/>
                  <a:pt x="6853" y="1560"/>
                  <a:pt x="7054" y="1418"/>
                </a:cubicBezTo>
                <a:cubicBezTo>
                  <a:pt x="7251" y="1271"/>
                  <a:pt x="7452" y="790"/>
                  <a:pt x="7725" y="598"/>
                </a:cubicBezTo>
                <a:cubicBezTo>
                  <a:pt x="7995" y="400"/>
                  <a:pt x="8484" y="289"/>
                  <a:pt x="8689" y="248"/>
                </a:cubicBezTo>
                <a:close/>
                <a:moveTo>
                  <a:pt x="8689" y="248"/>
                </a:moveTo>
              </a:path>
            </a:pathLst>
          </a:custGeom>
          <a:solidFill>
            <a:srgbClr val="FFEA18"/>
          </a:solidFill>
          <a:ln w="25400">
            <a:solidFill>
              <a:srgbClr val="3D3832"/>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23" name="Text Box 2"/>
          <p:cNvSpPr txBox="1">
            <a:spLocks noChangeArrowheads="1"/>
          </p:cNvSpPr>
          <p:nvPr/>
        </p:nvSpPr>
        <p:spPr bwMode="auto">
          <a:xfrm>
            <a:off x="7359650" y="5791200"/>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rgbClr val="000000"/>
                </a:solidFill>
                <a:latin typeface="Times" charset="0"/>
                <a:ea typeface="ヒラギノ明朝 ProN W3" charset="-128"/>
                <a:sym typeface="Times" charset="0"/>
              </a:defRPr>
            </a:lvl1pPr>
            <a:lvl2pPr marL="742950" indent="-285750" eaLnBrk="0" hangingPunct="0">
              <a:defRPr sz="2400">
                <a:solidFill>
                  <a:srgbClr val="000000"/>
                </a:solidFill>
                <a:latin typeface="Times" charset="0"/>
                <a:ea typeface="ヒラギノ明朝 ProN W3" charset="-128"/>
                <a:sym typeface="Times" charset="0"/>
              </a:defRPr>
            </a:lvl2pPr>
            <a:lvl3pPr marL="1143000" indent="-228600" eaLnBrk="0" hangingPunct="0">
              <a:defRPr sz="2400">
                <a:solidFill>
                  <a:srgbClr val="000000"/>
                </a:solidFill>
                <a:latin typeface="Times" charset="0"/>
                <a:ea typeface="ヒラギノ明朝 ProN W3" charset="-128"/>
                <a:sym typeface="Times" charset="0"/>
              </a:defRPr>
            </a:lvl3pPr>
            <a:lvl4pPr marL="1600200" indent="-228600" eaLnBrk="0" hangingPunct="0">
              <a:defRPr sz="2400">
                <a:solidFill>
                  <a:srgbClr val="000000"/>
                </a:solidFill>
                <a:latin typeface="Times" charset="0"/>
                <a:ea typeface="ヒラギノ明朝 ProN W3" charset="-128"/>
                <a:sym typeface="Times" charset="0"/>
              </a:defRPr>
            </a:lvl4pPr>
            <a:lvl5pPr marL="2057400" indent="-228600" eaLnBrk="0" hangingPunct="0">
              <a:defRPr sz="2400">
                <a:solidFill>
                  <a:srgbClr val="000000"/>
                </a:solidFill>
                <a:latin typeface="Times" charset="0"/>
                <a:ea typeface="ヒラギノ明朝 ProN W3" charset="-128"/>
                <a:sym typeface="Times" charset="0"/>
              </a:defRPr>
            </a:lvl5pPr>
            <a:lvl6pPr marL="25146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6pPr>
            <a:lvl7pPr marL="29718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7pPr>
            <a:lvl8pPr marL="34290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8pPr>
            <a:lvl9pPr marL="38862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8E010F5-6592-4B78-9131-6F5E8D35D08F}" type="slidenum">
              <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endParaRPr>
          </a:p>
        </p:txBody>
      </p:sp>
      <p:sp>
        <p:nvSpPr>
          <p:cNvPr id="5124" name="Rectangle 3"/>
          <p:cNvSpPr>
            <a:spLocks noGrp="1" noChangeArrowheads="1"/>
          </p:cNvSpPr>
          <p:nvPr>
            <p:ph type="title"/>
          </p:nvPr>
        </p:nvSpPr>
        <p:spPr>
          <a:xfrm>
            <a:off x="685800" y="685800"/>
            <a:ext cx="7772400" cy="1143000"/>
          </a:xfrm>
        </p:spPr>
        <p:txBody>
          <a:bodyPr rIns="132080"/>
          <a:lstStyle/>
          <a:p>
            <a:pPr indent="0" eaLnBrk="1" hangingPunct="1"/>
            <a:r>
              <a:rPr lang="en-US" altLang="en-US" sz="5400">
                <a:latin typeface="Marker Felt" charset="0"/>
                <a:sym typeface="Marker Felt" charset="0"/>
              </a:rPr>
              <a:t>Helper……</a:t>
            </a:r>
          </a:p>
        </p:txBody>
      </p:sp>
      <p:sp>
        <p:nvSpPr>
          <p:cNvPr id="5125" name="Rectangle 4"/>
          <p:cNvSpPr>
            <a:spLocks noGrp="1" noChangeArrowheads="1"/>
          </p:cNvSpPr>
          <p:nvPr>
            <p:ph type="body" idx="1"/>
          </p:nvPr>
        </p:nvSpPr>
        <p:spPr>
          <a:xfrm>
            <a:off x="838200" y="1828800"/>
            <a:ext cx="7772400" cy="5029200"/>
          </a:xfrm>
        </p:spPr>
        <p:txBody>
          <a:bodyPr rIns="132080"/>
          <a:lstStyle/>
          <a:p>
            <a:pPr eaLnBrk="1" hangingPunct="1">
              <a:buFont typeface="Marker Felt" charset="0"/>
              <a:buChar char="•"/>
            </a:pPr>
            <a:r>
              <a:rPr lang="en-US" altLang="en-US" sz="4000" dirty="0">
                <a:latin typeface="Marker Felt" charset="0"/>
                <a:sym typeface="Marker Felt" charset="0"/>
              </a:rPr>
              <a:t>Counselors like to help students by making them feel comfortable and safe at school.		</a:t>
            </a:r>
          </a:p>
          <a:p>
            <a:pPr eaLnBrk="1" hangingPunct="1">
              <a:buFont typeface="Marker Felt" charset="0"/>
              <a:buChar char="•"/>
            </a:pPr>
            <a:r>
              <a:rPr lang="en-US" altLang="en-US" sz="4000" dirty="0">
                <a:latin typeface="Marker Felt" charset="0"/>
                <a:sym typeface="Marker Felt" charset="0"/>
              </a:rPr>
              <a:t>Counselors listen to students when they have problems at school.</a:t>
            </a:r>
          </a:p>
        </p:txBody>
      </p:sp>
    </p:spTree>
    <p:extLst>
      <p:ext uri="{BB962C8B-B14F-4D97-AF65-F5344CB8AC3E}">
        <p14:creationId xmlns:p14="http://schemas.microsoft.com/office/powerpoint/2010/main" val="7875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61913" y="42863"/>
            <a:ext cx="9020175" cy="6757987"/>
          </a:xfrm>
          <a:custGeom>
            <a:avLst/>
            <a:gdLst>
              <a:gd name="T0" fmla="*/ 9478 w 21552"/>
              <a:gd name="T1" fmla="*/ 557 h 21546"/>
              <a:gd name="T2" fmla="*/ 11501 w 21552"/>
              <a:gd name="T3" fmla="*/ 588 h 21546"/>
              <a:gd name="T4" fmla="*/ 12229 w 21552"/>
              <a:gd name="T5" fmla="*/ 1074 h 21546"/>
              <a:gd name="T6" fmla="*/ 12593 w 21552"/>
              <a:gd name="T7" fmla="*/ 2045 h 21546"/>
              <a:gd name="T8" fmla="*/ 13322 w 21552"/>
              <a:gd name="T9" fmla="*/ 831 h 21546"/>
              <a:gd name="T10" fmla="*/ 14877 w 21552"/>
              <a:gd name="T11" fmla="*/ 51 h 21546"/>
              <a:gd name="T12" fmla="*/ 15689 w 21552"/>
              <a:gd name="T13" fmla="*/ 1802 h 21546"/>
              <a:gd name="T14" fmla="*/ 17211 w 21552"/>
              <a:gd name="T15" fmla="*/ 2273 h 21546"/>
              <a:gd name="T16" fmla="*/ 18239 w 21552"/>
              <a:gd name="T17" fmla="*/ 588 h 21546"/>
              <a:gd name="T18" fmla="*/ 20242 w 21552"/>
              <a:gd name="T19" fmla="*/ 102 h 21546"/>
              <a:gd name="T20" fmla="*/ 21517 w 21552"/>
              <a:gd name="T21" fmla="*/ 2045 h 21546"/>
              <a:gd name="T22" fmla="*/ 21297 w 21552"/>
              <a:gd name="T23" fmla="*/ 3751 h 21546"/>
              <a:gd name="T24" fmla="*/ 20625 w 21552"/>
              <a:gd name="T25" fmla="*/ 5311 h 21546"/>
              <a:gd name="T26" fmla="*/ 20072 w 21552"/>
              <a:gd name="T27" fmla="*/ 7335 h 21546"/>
              <a:gd name="T28" fmla="*/ 20424 w 21552"/>
              <a:gd name="T29" fmla="*/ 8606 h 21546"/>
              <a:gd name="T30" fmla="*/ 21335 w 21552"/>
              <a:gd name="T31" fmla="*/ 10307 h 21546"/>
              <a:gd name="T32" fmla="*/ 20424 w 21552"/>
              <a:gd name="T33" fmla="*/ 12251 h 21546"/>
              <a:gd name="T34" fmla="*/ 19514 w 21552"/>
              <a:gd name="T35" fmla="*/ 12980 h 21546"/>
              <a:gd name="T36" fmla="*/ 20606 w 21552"/>
              <a:gd name="T37" fmla="*/ 14195 h 21546"/>
              <a:gd name="T38" fmla="*/ 20242 w 21552"/>
              <a:gd name="T39" fmla="*/ 15166 h 21546"/>
              <a:gd name="T40" fmla="*/ 20606 w 21552"/>
              <a:gd name="T41" fmla="*/ 16381 h 21546"/>
              <a:gd name="T42" fmla="*/ 21517 w 21552"/>
              <a:gd name="T43" fmla="*/ 18325 h 21546"/>
              <a:gd name="T44" fmla="*/ 20606 w 21552"/>
              <a:gd name="T45" fmla="*/ 20755 h 21546"/>
              <a:gd name="T46" fmla="*/ 18967 w 21552"/>
              <a:gd name="T47" fmla="*/ 21484 h 21546"/>
              <a:gd name="T48" fmla="*/ 16805 w 21552"/>
              <a:gd name="T49" fmla="*/ 21276 h 21546"/>
              <a:gd name="T50" fmla="*/ 15462 w 21552"/>
              <a:gd name="T51" fmla="*/ 19874 h 21546"/>
              <a:gd name="T52" fmla="*/ 14525 w 21552"/>
              <a:gd name="T53" fmla="*/ 19641 h 21546"/>
              <a:gd name="T54" fmla="*/ 12601 w 21552"/>
              <a:gd name="T55" fmla="*/ 21195 h 21546"/>
              <a:gd name="T56" fmla="*/ 10954 w 21552"/>
              <a:gd name="T57" fmla="*/ 20755 h 21546"/>
              <a:gd name="T58" fmla="*/ 9679 w 21552"/>
              <a:gd name="T59" fmla="*/ 20148 h 21546"/>
              <a:gd name="T60" fmla="*/ 7987 w 21552"/>
              <a:gd name="T61" fmla="*/ 20730 h 21546"/>
              <a:gd name="T62" fmla="*/ 6295 w 21552"/>
              <a:gd name="T63" fmla="*/ 19874 h 21546"/>
              <a:gd name="T64" fmla="*/ 5126 w 21552"/>
              <a:gd name="T65" fmla="*/ 20998 h 21546"/>
              <a:gd name="T66" fmla="*/ 3487 w 21552"/>
              <a:gd name="T67" fmla="*/ 21484 h 21546"/>
              <a:gd name="T68" fmla="*/ 1685 w 21552"/>
              <a:gd name="T69" fmla="*/ 20573 h 21546"/>
              <a:gd name="T70" fmla="*/ 938 w 21552"/>
              <a:gd name="T71" fmla="*/ 17839 h 21546"/>
              <a:gd name="T72" fmla="*/ 27 w 21552"/>
              <a:gd name="T73" fmla="*/ 16381 h 21546"/>
              <a:gd name="T74" fmla="*/ 604 w 21552"/>
              <a:gd name="T75" fmla="*/ 14422 h 21546"/>
              <a:gd name="T76" fmla="*/ 2030 w 21552"/>
              <a:gd name="T77" fmla="*/ 13223 h 21546"/>
              <a:gd name="T78" fmla="*/ 1568 w 21552"/>
              <a:gd name="T79" fmla="*/ 11577 h 21546"/>
              <a:gd name="T80" fmla="*/ 80 w 21552"/>
              <a:gd name="T81" fmla="*/ 10879 h 21546"/>
              <a:gd name="T82" fmla="*/ 391 w 21552"/>
              <a:gd name="T83" fmla="*/ 9335 h 21546"/>
              <a:gd name="T84" fmla="*/ 1120 w 21552"/>
              <a:gd name="T85" fmla="*/ 7877 h 21546"/>
              <a:gd name="T86" fmla="*/ 1507 w 21552"/>
              <a:gd name="T87" fmla="*/ 6829 h 21546"/>
              <a:gd name="T88" fmla="*/ 756 w 21552"/>
              <a:gd name="T89" fmla="*/ 5447 h 21546"/>
              <a:gd name="T90" fmla="*/ 27 w 21552"/>
              <a:gd name="T91" fmla="*/ 3503 h 21546"/>
              <a:gd name="T92" fmla="*/ 573 w 21552"/>
              <a:gd name="T93" fmla="*/ 1317 h 21546"/>
              <a:gd name="T94" fmla="*/ 2034 w 21552"/>
              <a:gd name="T95" fmla="*/ 289 h 21546"/>
              <a:gd name="T96" fmla="*/ 3852 w 21552"/>
              <a:gd name="T97" fmla="*/ 1074 h 21546"/>
              <a:gd name="T98" fmla="*/ 4747 w 21552"/>
              <a:gd name="T99" fmla="*/ 2157 h 21546"/>
              <a:gd name="T100" fmla="*/ 5798 w 21552"/>
              <a:gd name="T101" fmla="*/ 1063 h 21546"/>
              <a:gd name="T102" fmla="*/ 7054 w 21552"/>
              <a:gd name="T103" fmla="*/ 1418 h 21546"/>
              <a:gd name="T104" fmla="*/ 8689 w 21552"/>
              <a:gd name="T105" fmla="*/ 248 h 21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552"/>
              <a:gd name="T160" fmla="*/ 0 h 21546"/>
              <a:gd name="T161" fmla="*/ 21552 w 21552"/>
              <a:gd name="T162" fmla="*/ 21546 h 21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552" h="21546">
                <a:moveTo>
                  <a:pt x="8689" y="248"/>
                </a:moveTo>
                <a:cubicBezTo>
                  <a:pt x="8894" y="208"/>
                  <a:pt x="9160" y="334"/>
                  <a:pt x="9478" y="557"/>
                </a:cubicBezTo>
                <a:cubicBezTo>
                  <a:pt x="9793" y="775"/>
                  <a:pt x="10252" y="1554"/>
                  <a:pt x="10590" y="1560"/>
                </a:cubicBezTo>
                <a:cubicBezTo>
                  <a:pt x="10924" y="1560"/>
                  <a:pt x="11258" y="745"/>
                  <a:pt x="11501" y="588"/>
                </a:cubicBezTo>
                <a:cubicBezTo>
                  <a:pt x="11740" y="426"/>
                  <a:pt x="11926" y="507"/>
                  <a:pt x="12047" y="588"/>
                </a:cubicBezTo>
                <a:cubicBezTo>
                  <a:pt x="12168" y="669"/>
                  <a:pt x="12199" y="871"/>
                  <a:pt x="12229" y="1074"/>
                </a:cubicBezTo>
                <a:cubicBezTo>
                  <a:pt x="12256" y="1271"/>
                  <a:pt x="12168" y="1640"/>
                  <a:pt x="12229" y="1802"/>
                </a:cubicBezTo>
                <a:cubicBezTo>
                  <a:pt x="12290" y="1964"/>
                  <a:pt x="12472" y="2045"/>
                  <a:pt x="12593" y="2045"/>
                </a:cubicBezTo>
                <a:cubicBezTo>
                  <a:pt x="12715" y="2045"/>
                  <a:pt x="12836" y="2005"/>
                  <a:pt x="12958" y="1802"/>
                </a:cubicBezTo>
                <a:cubicBezTo>
                  <a:pt x="13079" y="1600"/>
                  <a:pt x="13170" y="1109"/>
                  <a:pt x="13322" y="831"/>
                </a:cubicBezTo>
                <a:cubicBezTo>
                  <a:pt x="13470" y="547"/>
                  <a:pt x="13606" y="228"/>
                  <a:pt x="13868" y="102"/>
                </a:cubicBezTo>
                <a:cubicBezTo>
                  <a:pt x="14126" y="-30"/>
                  <a:pt x="14616" y="-20"/>
                  <a:pt x="14877" y="51"/>
                </a:cubicBezTo>
                <a:cubicBezTo>
                  <a:pt x="15135" y="117"/>
                  <a:pt x="15295" y="228"/>
                  <a:pt x="15431" y="522"/>
                </a:cubicBezTo>
                <a:cubicBezTo>
                  <a:pt x="15564" y="810"/>
                  <a:pt x="15538" y="1494"/>
                  <a:pt x="15689" y="1802"/>
                </a:cubicBezTo>
                <a:cubicBezTo>
                  <a:pt x="15837" y="2106"/>
                  <a:pt x="16080" y="2268"/>
                  <a:pt x="16334" y="2349"/>
                </a:cubicBezTo>
                <a:cubicBezTo>
                  <a:pt x="16585" y="2425"/>
                  <a:pt x="16983" y="2400"/>
                  <a:pt x="17211" y="2273"/>
                </a:cubicBezTo>
                <a:cubicBezTo>
                  <a:pt x="17435" y="2142"/>
                  <a:pt x="17518" y="1838"/>
                  <a:pt x="17693" y="1560"/>
                </a:cubicBezTo>
                <a:cubicBezTo>
                  <a:pt x="17863" y="1276"/>
                  <a:pt x="17992" y="831"/>
                  <a:pt x="18239" y="588"/>
                </a:cubicBezTo>
                <a:cubicBezTo>
                  <a:pt x="18482" y="340"/>
                  <a:pt x="18816" y="183"/>
                  <a:pt x="19150" y="102"/>
                </a:cubicBezTo>
                <a:cubicBezTo>
                  <a:pt x="19483" y="21"/>
                  <a:pt x="19908" y="-20"/>
                  <a:pt x="20242" y="102"/>
                </a:cubicBezTo>
                <a:cubicBezTo>
                  <a:pt x="20576" y="223"/>
                  <a:pt x="20940" y="507"/>
                  <a:pt x="21153" y="831"/>
                </a:cubicBezTo>
                <a:cubicBezTo>
                  <a:pt x="21365" y="1155"/>
                  <a:pt x="21456" y="1721"/>
                  <a:pt x="21517" y="2045"/>
                </a:cubicBezTo>
                <a:cubicBezTo>
                  <a:pt x="21574" y="2364"/>
                  <a:pt x="21551" y="2486"/>
                  <a:pt x="21517" y="2774"/>
                </a:cubicBezTo>
                <a:cubicBezTo>
                  <a:pt x="21479" y="3058"/>
                  <a:pt x="21388" y="3468"/>
                  <a:pt x="21297" y="3751"/>
                </a:cubicBezTo>
                <a:cubicBezTo>
                  <a:pt x="21206" y="4035"/>
                  <a:pt x="21081" y="4212"/>
                  <a:pt x="20971" y="4475"/>
                </a:cubicBezTo>
                <a:cubicBezTo>
                  <a:pt x="20857" y="4733"/>
                  <a:pt x="20735" y="4966"/>
                  <a:pt x="20625" y="5311"/>
                </a:cubicBezTo>
                <a:cubicBezTo>
                  <a:pt x="20512" y="5650"/>
                  <a:pt x="20398" y="6176"/>
                  <a:pt x="20307" y="6515"/>
                </a:cubicBezTo>
                <a:cubicBezTo>
                  <a:pt x="20212" y="6849"/>
                  <a:pt x="20083" y="7072"/>
                  <a:pt x="20072" y="7335"/>
                </a:cubicBezTo>
                <a:cubicBezTo>
                  <a:pt x="20056" y="7594"/>
                  <a:pt x="20159" y="7862"/>
                  <a:pt x="20219" y="8074"/>
                </a:cubicBezTo>
                <a:cubicBezTo>
                  <a:pt x="20276" y="8282"/>
                  <a:pt x="20265" y="8353"/>
                  <a:pt x="20424" y="8606"/>
                </a:cubicBezTo>
                <a:cubicBezTo>
                  <a:pt x="20580" y="8854"/>
                  <a:pt x="21001" y="9294"/>
                  <a:pt x="21153" y="9578"/>
                </a:cubicBezTo>
                <a:cubicBezTo>
                  <a:pt x="21301" y="9856"/>
                  <a:pt x="21335" y="9983"/>
                  <a:pt x="21335" y="10307"/>
                </a:cubicBezTo>
                <a:cubicBezTo>
                  <a:pt x="21335" y="10631"/>
                  <a:pt x="21301" y="11198"/>
                  <a:pt x="21153" y="11522"/>
                </a:cubicBezTo>
                <a:cubicBezTo>
                  <a:pt x="21001" y="11841"/>
                  <a:pt x="20663" y="12089"/>
                  <a:pt x="20424" y="12251"/>
                </a:cubicBezTo>
                <a:cubicBezTo>
                  <a:pt x="20182" y="12408"/>
                  <a:pt x="19844" y="12372"/>
                  <a:pt x="19696" y="12494"/>
                </a:cubicBezTo>
                <a:cubicBezTo>
                  <a:pt x="19544" y="12610"/>
                  <a:pt x="19453" y="12818"/>
                  <a:pt x="19514" y="12980"/>
                </a:cubicBezTo>
                <a:cubicBezTo>
                  <a:pt x="19574" y="13142"/>
                  <a:pt x="19878" y="13263"/>
                  <a:pt x="20060" y="13466"/>
                </a:cubicBezTo>
                <a:cubicBezTo>
                  <a:pt x="20242" y="13668"/>
                  <a:pt x="20546" y="13952"/>
                  <a:pt x="20606" y="14195"/>
                </a:cubicBezTo>
                <a:cubicBezTo>
                  <a:pt x="20663" y="14432"/>
                  <a:pt x="20485" y="14761"/>
                  <a:pt x="20424" y="14923"/>
                </a:cubicBezTo>
                <a:cubicBezTo>
                  <a:pt x="20364" y="15085"/>
                  <a:pt x="20269" y="15045"/>
                  <a:pt x="20242" y="15166"/>
                </a:cubicBezTo>
                <a:cubicBezTo>
                  <a:pt x="20212" y="15283"/>
                  <a:pt x="20182" y="15450"/>
                  <a:pt x="20242" y="15652"/>
                </a:cubicBezTo>
                <a:cubicBezTo>
                  <a:pt x="20303" y="15855"/>
                  <a:pt x="20455" y="16098"/>
                  <a:pt x="20606" y="16381"/>
                </a:cubicBezTo>
                <a:cubicBezTo>
                  <a:pt x="20754" y="16660"/>
                  <a:pt x="21001" y="17029"/>
                  <a:pt x="21153" y="17353"/>
                </a:cubicBezTo>
                <a:cubicBezTo>
                  <a:pt x="21301" y="17672"/>
                  <a:pt x="21487" y="17920"/>
                  <a:pt x="21517" y="18325"/>
                </a:cubicBezTo>
                <a:cubicBezTo>
                  <a:pt x="21547" y="18730"/>
                  <a:pt x="21487" y="19378"/>
                  <a:pt x="21335" y="19783"/>
                </a:cubicBezTo>
                <a:cubicBezTo>
                  <a:pt x="21183" y="20188"/>
                  <a:pt x="20849" y="20507"/>
                  <a:pt x="20606" y="20755"/>
                </a:cubicBezTo>
                <a:cubicBezTo>
                  <a:pt x="20360" y="20998"/>
                  <a:pt x="20147" y="21119"/>
                  <a:pt x="19878" y="21241"/>
                </a:cubicBezTo>
                <a:cubicBezTo>
                  <a:pt x="19605" y="21357"/>
                  <a:pt x="19271" y="21443"/>
                  <a:pt x="18967" y="21484"/>
                </a:cubicBezTo>
                <a:cubicBezTo>
                  <a:pt x="18664" y="21524"/>
                  <a:pt x="18413" y="21514"/>
                  <a:pt x="18057" y="21484"/>
                </a:cubicBezTo>
                <a:cubicBezTo>
                  <a:pt x="17696" y="21449"/>
                  <a:pt x="17154" y="21383"/>
                  <a:pt x="16805" y="21276"/>
                </a:cubicBezTo>
                <a:cubicBezTo>
                  <a:pt x="16452" y="21170"/>
                  <a:pt x="16175" y="21079"/>
                  <a:pt x="15955" y="20846"/>
                </a:cubicBezTo>
                <a:cubicBezTo>
                  <a:pt x="15731" y="20608"/>
                  <a:pt x="15610" y="20234"/>
                  <a:pt x="15462" y="19874"/>
                </a:cubicBezTo>
                <a:cubicBezTo>
                  <a:pt x="15310" y="19510"/>
                  <a:pt x="15207" y="18700"/>
                  <a:pt x="15052" y="18664"/>
                </a:cubicBezTo>
                <a:cubicBezTo>
                  <a:pt x="14893" y="18624"/>
                  <a:pt x="14756" y="19343"/>
                  <a:pt x="14525" y="19641"/>
                </a:cubicBezTo>
                <a:cubicBezTo>
                  <a:pt x="14289" y="19935"/>
                  <a:pt x="13971" y="20193"/>
                  <a:pt x="13652" y="20456"/>
                </a:cubicBezTo>
                <a:cubicBezTo>
                  <a:pt x="13329" y="20715"/>
                  <a:pt x="12897" y="21064"/>
                  <a:pt x="12601" y="21195"/>
                </a:cubicBezTo>
                <a:cubicBezTo>
                  <a:pt x="12301" y="21322"/>
                  <a:pt x="12138" y="21312"/>
                  <a:pt x="11865" y="21241"/>
                </a:cubicBezTo>
                <a:cubicBezTo>
                  <a:pt x="11588" y="21165"/>
                  <a:pt x="11227" y="20917"/>
                  <a:pt x="10954" y="20755"/>
                </a:cubicBezTo>
                <a:cubicBezTo>
                  <a:pt x="10677" y="20588"/>
                  <a:pt x="10434" y="20365"/>
                  <a:pt x="10226" y="20269"/>
                </a:cubicBezTo>
                <a:cubicBezTo>
                  <a:pt x="10013" y="20168"/>
                  <a:pt x="9877" y="20082"/>
                  <a:pt x="9679" y="20148"/>
                </a:cubicBezTo>
                <a:cubicBezTo>
                  <a:pt x="9478" y="20208"/>
                  <a:pt x="9319" y="20553"/>
                  <a:pt x="9038" y="20654"/>
                </a:cubicBezTo>
                <a:cubicBezTo>
                  <a:pt x="8754" y="20750"/>
                  <a:pt x="8272" y="20831"/>
                  <a:pt x="7987" y="20730"/>
                </a:cubicBezTo>
                <a:cubicBezTo>
                  <a:pt x="7699" y="20623"/>
                  <a:pt x="7593" y="20168"/>
                  <a:pt x="7312" y="20026"/>
                </a:cubicBezTo>
                <a:cubicBezTo>
                  <a:pt x="7027" y="19879"/>
                  <a:pt x="6568" y="19834"/>
                  <a:pt x="6295" y="19874"/>
                </a:cubicBezTo>
                <a:cubicBezTo>
                  <a:pt x="6022" y="19915"/>
                  <a:pt x="5866" y="20082"/>
                  <a:pt x="5673" y="20269"/>
                </a:cubicBezTo>
                <a:cubicBezTo>
                  <a:pt x="5475" y="20451"/>
                  <a:pt x="5335" y="20796"/>
                  <a:pt x="5126" y="20998"/>
                </a:cubicBezTo>
                <a:cubicBezTo>
                  <a:pt x="4914" y="21195"/>
                  <a:pt x="4671" y="21403"/>
                  <a:pt x="4398" y="21484"/>
                </a:cubicBezTo>
                <a:cubicBezTo>
                  <a:pt x="4125" y="21565"/>
                  <a:pt x="3825" y="21570"/>
                  <a:pt x="3487" y="21484"/>
                </a:cubicBezTo>
                <a:cubicBezTo>
                  <a:pt x="3146" y="21393"/>
                  <a:pt x="2656" y="21114"/>
                  <a:pt x="2357" y="20963"/>
                </a:cubicBezTo>
                <a:cubicBezTo>
                  <a:pt x="2053" y="20806"/>
                  <a:pt x="1901" y="20790"/>
                  <a:pt x="1685" y="20573"/>
                </a:cubicBezTo>
                <a:cubicBezTo>
                  <a:pt x="1465" y="20350"/>
                  <a:pt x="1162" y="20092"/>
                  <a:pt x="1040" y="19641"/>
                </a:cubicBezTo>
                <a:cubicBezTo>
                  <a:pt x="915" y="19186"/>
                  <a:pt x="1044" y="18219"/>
                  <a:pt x="938" y="17839"/>
                </a:cubicBezTo>
                <a:cubicBezTo>
                  <a:pt x="828" y="17455"/>
                  <a:pt x="543" y="17596"/>
                  <a:pt x="391" y="17353"/>
                </a:cubicBezTo>
                <a:cubicBezTo>
                  <a:pt x="240" y="17110"/>
                  <a:pt x="69" y="16705"/>
                  <a:pt x="27" y="16381"/>
                </a:cubicBezTo>
                <a:cubicBezTo>
                  <a:pt x="-18" y="16052"/>
                  <a:pt x="39" y="15718"/>
                  <a:pt x="137" y="15394"/>
                </a:cubicBezTo>
                <a:cubicBezTo>
                  <a:pt x="232" y="15065"/>
                  <a:pt x="376" y="14701"/>
                  <a:pt x="604" y="14422"/>
                </a:cubicBezTo>
                <a:cubicBezTo>
                  <a:pt x="828" y="14139"/>
                  <a:pt x="1245" y="13906"/>
                  <a:pt x="1484" y="13709"/>
                </a:cubicBezTo>
                <a:cubicBezTo>
                  <a:pt x="1719" y="13506"/>
                  <a:pt x="1909" y="13425"/>
                  <a:pt x="2030" y="13223"/>
                </a:cubicBezTo>
                <a:cubicBezTo>
                  <a:pt x="2152" y="13020"/>
                  <a:pt x="2288" y="12767"/>
                  <a:pt x="2213" y="12494"/>
                </a:cubicBezTo>
                <a:cubicBezTo>
                  <a:pt x="2133" y="12215"/>
                  <a:pt x="1841" y="11780"/>
                  <a:pt x="1568" y="11577"/>
                </a:cubicBezTo>
                <a:cubicBezTo>
                  <a:pt x="1291" y="11370"/>
                  <a:pt x="820" y="11390"/>
                  <a:pt x="573" y="11279"/>
                </a:cubicBezTo>
                <a:cubicBezTo>
                  <a:pt x="323" y="11162"/>
                  <a:pt x="168" y="11076"/>
                  <a:pt x="80" y="10879"/>
                </a:cubicBezTo>
                <a:cubicBezTo>
                  <a:pt x="-11" y="10676"/>
                  <a:pt x="-26" y="10317"/>
                  <a:pt x="27" y="10064"/>
                </a:cubicBezTo>
                <a:cubicBezTo>
                  <a:pt x="76" y="9806"/>
                  <a:pt x="209" y="9578"/>
                  <a:pt x="391" y="9335"/>
                </a:cubicBezTo>
                <a:cubicBezTo>
                  <a:pt x="573" y="9092"/>
                  <a:pt x="995" y="8849"/>
                  <a:pt x="1120" y="8606"/>
                </a:cubicBezTo>
                <a:cubicBezTo>
                  <a:pt x="1241" y="8358"/>
                  <a:pt x="1116" y="8069"/>
                  <a:pt x="1120" y="7877"/>
                </a:cubicBezTo>
                <a:cubicBezTo>
                  <a:pt x="1120" y="7685"/>
                  <a:pt x="1063" y="7624"/>
                  <a:pt x="1127" y="7452"/>
                </a:cubicBezTo>
                <a:cubicBezTo>
                  <a:pt x="1188" y="7275"/>
                  <a:pt x="1476" y="7037"/>
                  <a:pt x="1507" y="6829"/>
                </a:cubicBezTo>
                <a:cubicBezTo>
                  <a:pt x="1533" y="6622"/>
                  <a:pt x="1431" y="6434"/>
                  <a:pt x="1306" y="6207"/>
                </a:cubicBezTo>
                <a:cubicBezTo>
                  <a:pt x="1181" y="5974"/>
                  <a:pt x="938" y="5710"/>
                  <a:pt x="756" y="5447"/>
                </a:cubicBezTo>
                <a:cubicBezTo>
                  <a:pt x="570" y="5179"/>
                  <a:pt x="312" y="4926"/>
                  <a:pt x="194" y="4607"/>
                </a:cubicBezTo>
                <a:cubicBezTo>
                  <a:pt x="73" y="4283"/>
                  <a:pt x="23" y="3888"/>
                  <a:pt x="27" y="3503"/>
                </a:cubicBezTo>
                <a:cubicBezTo>
                  <a:pt x="27" y="3114"/>
                  <a:pt x="118" y="2648"/>
                  <a:pt x="209" y="2288"/>
                </a:cubicBezTo>
                <a:cubicBezTo>
                  <a:pt x="297" y="1924"/>
                  <a:pt x="422" y="1595"/>
                  <a:pt x="573" y="1317"/>
                </a:cubicBezTo>
                <a:cubicBezTo>
                  <a:pt x="721" y="1033"/>
                  <a:pt x="873" y="755"/>
                  <a:pt x="1120" y="588"/>
                </a:cubicBezTo>
                <a:cubicBezTo>
                  <a:pt x="1363" y="415"/>
                  <a:pt x="1700" y="329"/>
                  <a:pt x="2034" y="289"/>
                </a:cubicBezTo>
                <a:cubicBezTo>
                  <a:pt x="2368" y="248"/>
                  <a:pt x="2820" y="213"/>
                  <a:pt x="3123" y="345"/>
                </a:cubicBezTo>
                <a:cubicBezTo>
                  <a:pt x="3423" y="471"/>
                  <a:pt x="3669" y="790"/>
                  <a:pt x="3852" y="1074"/>
                </a:cubicBezTo>
                <a:cubicBezTo>
                  <a:pt x="4034" y="1357"/>
                  <a:pt x="4064" y="1863"/>
                  <a:pt x="4216" y="2045"/>
                </a:cubicBezTo>
                <a:cubicBezTo>
                  <a:pt x="4364" y="2223"/>
                  <a:pt x="4569" y="2213"/>
                  <a:pt x="4747" y="2157"/>
                </a:cubicBezTo>
                <a:cubicBezTo>
                  <a:pt x="4922" y="2096"/>
                  <a:pt x="5096" y="1873"/>
                  <a:pt x="5274" y="1691"/>
                </a:cubicBezTo>
                <a:cubicBezTo>
                  <a:pt x="5449" y="1509"/>
                  <a:pt x="5586" y="1099"/>
                  <a:pt x="5798" y="1063"/>
                </a:cubicBezTo>
                <a:cubicBezTo>
                  <a:pt x="6007" y="1023"/>
                  <a:pt x="6318" y="1392"/>
                  <a:pt x="6530" y="1453"/>
                </a:cubicBezTo>
                <a:cubicBezTo>
                  <a:pt x="6739" y="1509"/>
                  <a:pt x="6853" y="1560"/>
                  <a:pt x="7054" y="1418"/>
                </a:cubicBezTo>
                <a:cubicBezTo>
                  <a:pt x="7251" y="1271"/>
                  <a:pt x="7452" y="790"/>
                  <a:pt x="7725" y="598"/>
                </a:cubicBezTo>
                <a:cubicBezTo>
                  <a:pt x="7995" y="400"/>
                  <a:pt x="8484" y="289"/>
                  <a:pt x="8689" y="248"/>
                </a:cubicBezTo>
                <a:close/>
                <a:moveTo>
                  <a:pt x="8689" y="248"/>
                </a:moveTo>
              </a:path>
            </a:pathLst>
          </a:custGeom>
          <a:solidFill>
            <a:srgbClr val="FFEA18"/>
          </a:solidFill>
          <a:ln w="25400">
            <a:solidFill>
              <a:srgbClr val="3D3832"/>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99" name="Text Box 2"/>
          <p:cNvSpPr txBox="1">
            <a:spLocks noChangeArrowheads="1"/>
          </p:cNvSpPr>
          <p:nvPr/>
        </p:nvSpPr>
        <p:spPr bwMode="auto">
          <a:xfrm>
            <a:off x="7359650" y="5783263"/>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rgbClr val="000000"/>
                </a:solidFill>
                <a:latin typeface="Times" charset="0"/>
                <a:ea typeface="ヒラギノ明朝 ProN W3" charset="-128"/>
                <a:sym typeface="Times" charset="0"/>
              </a:defRPr>
            </a:lvl1pPr>
            <a:lvl2pPr marL="742950" indent="-285750" eaLnBrk="0" hangingPunct="0">
              <a:defRPr sz="2400">
                <a:solidFill>
                  <a:srgbClr val="000000"/>
                </a:solidFill>
                <a:latin typeface="Times" charset="0"/>
                <a:ea typeface="ヒラギノ明朝 ProN W3" charset="-128"/>
                <a:sym typeface="Times" charset="0"/>
              </a:defRPr>
            </a:lvl2pPr>
            <a:lvl3pPr marL="1143000" indent="-228600" eaLnBrk="0" hangingPunct="0">
              <a:defRPr sz="2400">
                <a:solidFill>
                  <a:srgbClr val="000000"/>
                </a:solidFill>
                <a:latin typeface="Times" charset="0"/>
                <a:ea typeface="ヒラギノ明朝 ProN W3" charset="-128"/>
                <a:sym typeface="Times" charset="0"/>
              </a:defRPr>
            </a:lvl3pPr>
            <a:lvl4pPr marL="1600200" indent="-228600" eaLnBrk="0" hangingPunct="0">
              <a:defRPr sz="2400">
                <a:solidFill>
                  <a:srgbClr val="000000"/>
                </a:solidFill>
                <a:latin typeface="Times" charset="0"/>
                <a:ea typeface="ヒラギノ明朝 ProN W3" charset="-128"/>
                <a:sym typeface="Times" charset="0"/>
              </a:defRPr>
            </a:lvl4pPr>
            <a:lvl5pPr marL="2057400" indent="-228600" eaLnBrk="0" hangingPunct="0">
              <a:defRPr sz="2400">
                <a:solidFill>
                  <a:srgbClr val="000000"/>
                </a:solidFill>
                <a:latin typeface="Times" charset="0"/>
                <a:ea typeface="ヒラギノ明朝 ProN W3" charset="-128"/>
                <a:sym typeface="Times" charset="0"/>
              </a:defRPr>
            </a:lvl5pPr>
            <a:lvl6pPr marL="25146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6pPr>
            <a:lvl7pPr marL="29718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7pPr>
            <a:lvl8pPr marL="34290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8pPr>
            <a:lvl9pPr marL="38862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71BC652-5195-4EE7-98EB-28D6939782ED}" type="slidenum">
              <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endParaRPr>
          </a:p>
        </p:txBody>
      </p:sp>
      <p:sp>
        <p:nvSpPr>
          <p:cNvPr id="4100" name="Rectangle 3"/>
          <p:cNvSpPr>
            <a:spLocks noGrp="1" noChangeArrowheads="1"/>
          </p:cNvSpPr>
          <p:nvPr>
            <p:ph type="title"/>
          </p:nvPr>
        </p:nvSpPr>
        <p:spPr>
          <a:xfrm>
            <a:off x="914400" y="2133600"/>
            <a:ext cx="7467600" cy="3683000"/>
          </a:xfrm>
        </p:spPr>
        <p:txBody>
          <a:bodyPr rIns="132080">
            <a:normAutofit fontScale="90000"/>
          </a:bodyPr>
          <a:lstStyle/>
          <a:p>
            <a:pPr indent="0" algn="l" eaLnBrk="1" hangingPunct="1"/>
            <a:r>
              <a:rPr lang="en-US" altLang="en-US" sz="2400" dirty="0">
                <a:latin typeface="Marker Felt" charset="0"/>
                <a:sym typeface="Marker Felt" charset="0"/>
              </a:rPr>
              <a:t>Class Lessons</a:t>
            </a:r>
            <a:br>
              <a:rPr lang="en-US" altLang="en-US" sz="2400" dirty="0">
                <a:latin typeface="Marker Felt" charset="0"/>
                <a:sym typeface="Marker Felt" charset="0"/>
              </a:rPr>
            </a:br>
            <a:r>
              <a:rPr lang="en-US" altLang="en-US" sz="2400" dirty="0">
                <a:latin typeface="Marker Felt" charset="0"/>
                <a:sym typeface="Marker Felt" charset="0"/>
              </a:rPr>
              <a:t>	-SEL lessons, Conflict resolution; Bullying; Decision-making</a:t>
            </a:r>
            <a:br>
              <a:rPr lang="en-US" altLang="en-US" sz="2400" dirty="0">
                <a:latin typeface="Marker Felt" charset="0"/>
                <a:sym typeface="Marker Felt" charset="0"/>
              </a:rPr>
            </a:br>
            <a:r>
              <a:rPr lang="en-US" altLang="en-US" sz="2400" dirty="0">
                <a:latin typeface="Marker Felt" charset="0"/>
                <a:sym typeface="Marker Felt" charset="0"/>
              </a:rPr>
              <a:t>Group Counseling (may be facilitated with school social worker)</a:t>
            </a:r>
            <a:br>
              <a:rPr lang="en-US" altLang="en-US" sz="2400" dirty="0">
                <a:latin typeface="Marker Felt" charset="0"/>
                <a:sym typeface="Marker Felt" charset="0"/>
              </a:rPr>
            </a:br>
            <a:r>
              <a:rPr lang="en-US" altLang="en-US" sz="2400" dirty="0">
                <a:latin typeface="Marker Felt" charset="0"/>
                <a:sym typeface="Marker Felt" charset="0"/>
              </a:rPr>
              <a:t>	-Social Skills; Anger Management </a:t>
            </a:r>
            <a:br>
              <a:rPr lang="en-US" altLang="en-US" sz="2400" dirty="0">
                <a:latin typeface="Marker Felt" charset="0"/>
                <a:sym typeface="Marker Felt" charset="0"/>
              </a:rPr>
            </a:br>
            <a:r>
              <a:rPr lang="en-US" altLang="en-US" sz="2400" dirty="0">
                <a:latin typeface="Marker Felt" charset="0"/>
                <a:sym typeface="Marker Felt" charset="0"/>
              </a:rPr>
              <a:t>Individual Counseling</a:t>
            </a:r>
            <a:br>
              <a:rPr lang="en-US" altLang="en-US" sz="2400" dirty="0">
                <a:latin typeface="Marker Felt" charset="0"/>
                <a:sym typeface="Marker Felt" charset="0"/>
              </a:rPr>
            </a:br>
            <a:r>
              <a:rPr lang="en-US" altLang="en-US" sz="2400" dirty="0">
                <a:latin typeface="Marker Felt" charset="0"/>
                <a:sym typeface="Marker Felt" charset="0"/>
              </a:rPr>
              <a:t>	-Behavior Support Plans/Contracts, Transitions,  Academic Counseling, Goal Setting</a:t>
            </a:r>
            <a:br>
              <a:rPr lang="en-US" altLang="en-US" sz="2400" dirty="0">
                <a:latin typeface="Marker Felt" charset="0"/>
                <a:sym typeface="Marker Felt" charset="0"/>
              </a:rPr>
            </a:br>
            <a:r>
              <a:rPr lang="en-US" altLang="en-US" sz="2400" dirty="0">
                <a:latin typeface="Marker Felt" charset="0"/>
                <a:sym typeface="Marker Felt" charset="0"/>
              </a:rPr>
              <a:t>Organize special programs</a:t>
            </a:r>
            <a:br>
              <a:rPr lang="en-US" altLang="en-US" sz="2400" dirty="0">
                <a:latin typeface="Marker Felt" charset="0"/>
                <a:sym typeface="Marker Felt" charset="0"/>
              </a:rPr>
            </a:br>
            <a:r>
              <a:rPr lang="en-US" altLang="en-US" sz="2400" dirty="0">
                <a:latin typeface="Marker Felt" charset="0"/>
                <a:sym typeface="Marker Felt" charset="0"/>
              </a:rPr>
              <a:t>	-Career on Wheels, National No- Bullying Unity Day, Career Day, Mentoring </a:t>
            </a:r>
            <a:br>
              <a:rPr lang="en-US" altLang="en-US" sz="2400" dirty="0">
                <a:latin typeface="Marker Felt" charset="0"/>
                <a:sym typeface="Marker Felt" charset="0"/>
              </a:rPr>
            </a:br>
            <a:br>
              <a:rPr lang="en-US" altLang="en-US" sz="2400" dirty="0">
                <a:latin typeface="Marker Felt" charset="0"/>
                <a:sym typeface="Marker Felt" charset="0"/>
              </a:rPr>
            </a:br>
            <a:br>
              <a:rPr lang="en-US" altLang="en-US" sz="2400" dirty="0">
                <a:latin typeface="Marker Felt" charset="0"/>
                <a:sym typeface="Marker Felt" charset="0"/>
              </a:rPr>
            </a:br>
            <a:endParaRPr lang="en-US" altLang="en-US" sz="2400" dirty="0">
              <a:latin typeface="Marker Felt" charset="0"/>
              <a:sym typeface="Marker Felt" charset="0"/>
            </a:endParaRPr>
          </a:p>
        </p:txBody>
      </p:sp>
      <p:sp>
        <p:nvSpPr>
          <p:cNvPr id="4101" name="Rectangle 4"/>
          <p:cNvSpPr>
            <a:spLocks noGrp="1" noChangeArrowheads="1"/>
          </p:cNvSpPr>
          <p:nvPr>
            <p:ph type="body" idx="1"/>
          </p:nvPr>
        </p:nvSpPr>
        <p:spPr>
          <a:xfrm>
            <a:off x="1905000" y="838200"/>
            <a:ext cx="5715000" cy="908050"/>
          </a:xfrm>
        </p:spPr>
        <p:txBody>
          <a:bodyPr rIns="132080">
            <a:normAutofit fontScale="92500" lnSpcReduction="20000"/>
          </a:bodyPr>
          <a:lstStyle/>
          <a:p>
            <a:pPr indent="0" eaLnBrk="1" hangingPunct="1"/>
            <a:r>
              <a:rPr lang="en-US" altLang="en-US" dirty="0">
                <a:latin typeface="Marker Felt" charset="0"/>
                <a:sym typeface="Marker Felt" charset="0"/>
              </a:rPr>
              <a:t>How do Counselors IMPACT students?</a:t>
            </a:r>
          </a:p>
        </p:txBody>
      </p:sp>
    </p:spTree>
    <p:extLst>
      <p:ext uri="{BB962C8B-B14F-4D97-AF65-F5344CB8AC3E}">
        <p14:creationId xmlns:p14="http://schemas.microsoft.com/office/powerpoint/2010/main" val="333285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ARRIVAL/DISMISSAL PROCEDURES</a:t>
            </a:r>
          </a:p>
        </p:txBody>
      </p:sp>
      <p:sp>
        <p:nvSpPr>
          <p:cNvPr id="3" name="Content Placeholder 2"/>
          <p:cNvSpPr>
            <a:spLocks noGrp="1"/>
          </p:cNvSpPr>
          <p:nvPr>
            <p:ph idx="1"/>
          </p:nvPr>
        </p:nvSpPr>
        <p:spPr>
          <a:xfrm>
            <a:off x="304800" y="1524000"/>
            <a:ext cx="9067800" cy="5181600"/>
          </a:xfrm>
        </p:spPr>
        <p:txBody>
          <a:bodyPr>
            <a:normAutofit fontScale="70000" lnSpcReduction="20000"/>
          </a:bodyPr>
          <a:lstStyle/>
          <a:p>
            <a:pPr algn="ctr">
              <a:buNone/>
            </a:pPr>
            <a:r>
              <a:rPr lang="en-US" b="1" u="sng" dirty="0"/>
              <a:t>School Hours</a:t>
            </a:r>
            <a:endParaRPr lang="en-US" dirty="0"/>
          </a:p>
          <a:p>
            <a:pPr>
              <a:buNone/>
            </a:pPr>
            <a:r>
              <a:rPr lang="en-US" b="1" dirty="0"/>
              <a:t>7:45 a.m. 	Doors open for Cafeteria  (</a:t>
            </a:r>
            <a:r>
              <a:rPr lang="en-US" b="1" dirty="0">
                <a:solidFill>
                  <a:srgbClr val="FF0000"/>
                </a:solidFill>
              </a:rPr>
              <a:t>PLEASE DO NOT 				BRING STUDENTS TO SCHOOL BEFORE 7:45 A.M.</a:t>
            </a:r>
            <a:r>
              <a:rPr lang="en-US" b="1" dirty="0"/>
              <a:t>)</a:t>
            </a:r>
            <a:endParaRPr lang="en-US" dirty="0"/>
          </a:p>
          <a:p>
            <a:pPr>
              <a:buNone/>
            </a:pPr>
            <a:r>
              <a:rPr lang="en-US" b="1" dirty="0"/>
              <a:t>7:45 a.m.	Breakfast line opens</a:t>
            </a:r>
            <a:endParaRPr lang="en-US" dirty="0"/>
          </a:p>
          <a:p>
            <a:pPr>
              <a:buNone/>
            </a:pPr>
            <a:r>
              <a:rPr lang="en-US" b="1" dirty="0"/>
              <a:t>8:00 a.m. 	Doors open for school</a:t>
            </a:r>
            <a:endParaRPr lang="en-US" dirty="0"/>
          </a:p>
          <a:p>
            <a:pPr>
              <a:buNone/>
            </a:pPr>
            <a:r>
              <a:rPr lang="en-US" b="1" dirty="0"/>
              <a:t>8:05 a.m.	Breakfast line closed</a:t>
            </a:r>
            <a:endParaRPr lang="en-US" dirty="0"/>
          </a:p>
          <a:p>
            <a:pPr>
              <a:buNone/>
            </a:pPr>
            <a:r>
              <a:rPr lang="en-US" b="1" dirty="0"/>
              <a:t>8:15 a.m. 	School Begins</a:t>
            </a:r>
          </a:p>
          <a:p>
            <a:pPr>
              <a:buNone/>
            </a:pPr>
            <a:r>
              <a:rPr lang="en-US" sz="4600" b="1" dirty="0">
                <a:solidFill>
                  <a:srgbClr val="0070C0"/>
                </a:solidFill>
              </a:rPr>
              <a:t>8:16 a.m.</a:t>
            </a:r>
            <a:r>
              <a:rPr lang="en-US" b="1" dirty="0"/>
              <a:t>	</a:t>
            </a:r>
            <a:r>
              <a:rPr lang="en-US" b="1" dirty="0">
                <a:solidFill>
                  <a:srgbClr val="FF0000"/>
                </a:solidFill>
              </a:rPr>
              <a:t>STUDENTS ARE LATE AND MARKED TARDY</a:t>
            </a:r>
            <a:endParaRPr lang="en-US" dirty="0">
              <a:solidFill>
                <a:srgbClr val="FF0000"/>
              </a:solidFill>
            </a:endParaRPr>
          </a:p>
          <a:p>
            <a:pPr>
              <a:buNone/>
            </a:pPr>
            <a:r>
              <a:rPr lang="en-US" b="1" dirty="0"/>
              <a:t>3:05 p.m.	Dismissal of Day Care/Bus Rider Students</a:t>
            </a:r>
            <a:endParaRPr lang="en-US" dirty="0"/>
          </a:p>
          <a:p>
            <a:pPr>
              <a:buNone/>
            </a:pPr>
            <a:r>
              <a:rPr lang="en-US" b="1" dirty="0"/>
              <a:t>3:10 p.m.	Dismissal of After School Care Students</a:t>
            </a:r>
            <a:endParaRPr lang="en-US" dirty="0"/>
          </a:p>
          <a:p>
            <a:pPr>
              <a:buNone/>
            </a:pPr>
            <a:r>
              <a:rPr lang="en-US" b="1" dirty="0"/>
              <a:t>3:15 p.m.	Dismissal of Walkers and Car Rider 					Students</a:t>
            </a:r>
          </a:p>
          <a:p>
            <a:pPr>
              <a:buNone/>
            </a:pPr>
            <a:endParaRPr lang="en-US" dirty="0"/>
          </a:p>
          <a:p>
            <a:pPr algn="ctr">
              <a:buNone/>
            </a:pPr>
            <a:r>
              <a:rPr lang="en-US" b="1" i="1" dirty="0">
                <a:solidFill>
                  <a:srgbClr val="FF0000"/>
                </a:solidFill>
              </a:rPr>
              <a:t>PLEASE ALWAYS USE THE WALKWAY AND CROSS WITH THE CROSSING GUARD FOR SAFETY!!!</a:t>
            </a:r>
          </a:p>
        </p:txBody>
      </p:sp>
      <p:pic>
        <p:nvPicPr>
          <p:cNvPr id="4" name="Picture 2" descr="C:\Users\nelsonmc\AppData\Local\Microsoft\Windows\Temporary Internet Files\Content.IE5\7O3MDO44\bald-eagle-clipart[1].jpg"/>
          <p:cNvPicPr>
            <a:picLocks noChangeAspect="1" noChangeArrowheads="1"/>
          </p:cNvPicPr>
          <p:nvPr/>
        </p:nvPicPr>
        <p:blipFill>
          <a:blip r:embed="rId2" cstate="print"/>
          <a:srcRect/>
          <a:stretch>
            <a:fillRect/>
          </a:stretch>
        </p:blipFill>
        <p:spPr bwMode="auto">
          <a:xfrm>
            <a:off x="5715000" y="2438400"/>
            <a:ext cx="2743200" cy="1295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61913" y="42863"/>
            <a:ext cx="9020175" cy="6757987"/>
          </a:xfrm>
          <a:custGeom>
            <a:avLst/>
            <a:gdLst>
              <a:gd name="T0" fmla="*/ 9478 w 21552"/>
              <a:gd name="T1" fmla="*/ 557 h 21546"/>
              <a:gd name="T2" fmla="*/ 11501 w 21552"/>
              <a:gd name="T3" fmla="*/ 588 h 21546"/>
              <a:gd name="T4" fmla="*/ 12229 w 21552"/>
              <a:gd name="T5" fmla="*/ 1074 h 21546"/>
              <a:gd name="T6" fmla="*/ 12593 w 21552"/>
              <a:gd name="T7" fmla="*/ 2045 h 21546"/>
              <a:gd name="T8" fmla="*/ 13322 w 21552"/>
              <a:gd name="T9" fmla="*/ 831 h 21546"/>
              <a:gd name="T10" fmla="*/ 14877 w 21552"/>
              <a:gd name="T11" fmla="*/ 51 h 21546"/>
              <a:gd name="T12" fmla="*/ 15689 w 21552"/>
              <a:gd name="T13" fmla="*/ 1802 h 21546"/>
              <a:gd name="T14" fmla="*/ 17211 w 21552"/>
              <a:gd name="T15" fmla="*/ 2273 h 21546"/>
              <a:gd name="T16" fmla="*/ 18239 w 21552"/>
              <a:gd name="T17" fmla="*/ 588 h 21546"/>
              <a:gd name="T18" fmla="*/ 20242 w 21552"/>
              <a:gd name="T19" fmla="*/ 102 h 21546"/>
              <a:gd name="T20" fmla="*/ 21517 w 21552"/>
              <a:gd name="T21" fmla="*/ 2045 h 21546"/>
              <a:gd name="T22" fmla="*/ 21297 w 21552"/>
              <a:gd name="T23" fmla="*/ 3751 h 21546"/>
              <a:gd name="T24" fmla="*/ 20625 w 21552"/>
              <a:gd name="T25" fmla="*/ 5311 h 21546"/>
              <a:gd name="T26" fmla="*/ 20072 w 21552"/>
              <a:gd name="T27" fmla="*/ 7335 h 21546"/>
              <a:gd name="T28" fmla="*/ 20424 w 21552"/>
              <a:gd name="T29" fmla="*/ 8606 h 21546"/>
              <a:gd name="T30" fmla="*/ 21335 w 21552"/>
              <a:gd name="T31" fmla="*/ 10307 h 21546"/>
              <a:gd name="T32" fmla="*/ 20424 w 21552"/>
              <a:gd name="T33" fmla="*/ 12251 h 21546"/>
              <a:gd name="T34" fmla="*/ 19514 w 21552"/>
              <a:gd name="T35" fmla="*/ 12980 h 21546"/>
              <a:gd name="T36" fmla="*/ 20606 w 21552"/>
              <a:gd name="T37" fmla="*/ 14195 h 21546"/>
              <a:gd name="T38" fmla="*/ 20242 w 21552"/>
              <a:gd name="T39" fmla="*/ 15166 h 21546"/>
              <a:gd name="T40" fmla="*/ 20606 w 21552"/>
              <a:gd name="T41" fmla="*/ 16381 h 21546"/>
              <a:gd name="T42" fmla="*/ 21517 w 21552"/>
              <a:gd name="T43" fmla="*/ 18325 h 21546"/>
              <a:gd name="T44" fmla="*/ 20606 w 21552"/>
              <a:gd name="T45" fmla="*/ 20755 h 21546"/>
              <a:gd name="T46" fmla="*/ 18967 w 21552"/>
              <a:gd name="T47" fmla="*/ 21484 h 21546"/>
              <a:gd name="T48" fmla="*/ 16805 w 21552"/>
              <a:gd name="T49" fmla="*/ 21276 h 21546"/>
              <a:gd name="T50" fmla="*/ 15462 w 21552"/>
              <a:gd name="T51" fmla="*/ 19874 h 21546"/>
              <a:gd name="T52" fmla="*/ 14525 w 21552"/>
              <a:gd name="T53" fmla="*/ 19641 h 21546"/>
              <a:gd name="T54" fmla="*/ 12601 w 21552"/>
              <a:gd name="T55" fmla="*/ 21195 h 21546"/>
              <a:gd name="T56" fmla="*/ 10954 w 21552"/>
              <a:gd name="T57" fmla="*/ 20755 h 21546"/>
              <a:gd name="T58" fmla="*/ 9679 w 21552"/>
              <a:gd name="T59" fmla="*/ 20148 h 21546"/>
              <a:gd name="T60" fmla="*/ 7987 w 21552"/>
              <a:gd name="T61" fmla="*/ 20730 h 21546"/>
              <a:gd name="T62" fmla="*/ 6295 w 21552"/>
              <a:gd name="T63" fmla="*/ 19874 h 21546"/>
              <a:gd name="T64" fmla="*/ 5126 w 21552"/>
              <a:gd name="T65" fmla="*/ 20998 h 21546"/>
              <a:gd name="T66" fmla="*/ 3487 w 21552"/>
              <a:gd name="T67" fmla="*/ 21484 h 21546"/>
              <a:gd name="T68" fmla="*/ 1685 w 21552"/>
              <a:gd name="T69" fmla="*/ 20573 h 21546"/>
              <a:gd name="T70" fmla="*/ 938 w 21552"/>
              <a:gd name="T71" fmla="*/ 17839 h 21546"/>
              <a:gd name="T72" fmla="*/ 27 w 21552"/>
              <a:gd name="T73" fmla="*/ 16381 h 21546"/>
              <a:gd name="T74" fmla="*/ 604 w 21552"/>
              <a:gd name="T75" fmla="*/ 14422 h 21546"/>
              <a:gd name="T76" fmla="*/ 2030 w 21552"/>
              <a:gd name="T77" fmla="*/ 13223 h 21546"/>
              <a:gd name="T78" fmla="*/ 1568 w 21552"/>
              <a:gd name="T79" fmla="*/ 11577 h 21546"/>
              <a:gd name="T80" fmla="*/ 80 w 21552"/>
              <a:gd name="T81" fmla="*/ 10879 h 21546"/>
              <a:gd name="T82" fmla="*/ 391 w 21552"/>
              <a:gd name="T83" fmla="*/ 9335 h 21546"/>
              <a:gd name="T84" fmla="*/ 1120 w 21552"/>
              <a:gd name="T85" fmla="*/ 7877 h 21546"/>
              <a:gd name="T86" fmla="*/ 1507 w 21552"/>
              <a:gd name="T87" fmla="*/ 6829 h 21546"/>
              <a:gd name="T88" fmla="*/ 756 w 21552"/>
              <a:gd name="T89" fmla="*/ 5447 h 21546"/>
              <a:gd name="T90" fmla="*/ 27 w 21552"/>
              <a:gd name="T91" fmla="*/ 3503 h 21546"/>
              <a:gd name="T92" fmla="*/ 573 w 21552"/>
              <a:gd name="T93" fmla="*/ 1317 h 21546"/>
              <a:gd name="T94" fmla="*/ 2034 w 21552"/>
              <a:gd name="T95" fmla="*/ 289 h 21546"/>
              <a:gd name="T96" fmla="*/ 3852 w 21552"/>
              <a:gd name="T97" fmla="*/ 1074 h 21546"/>
              <a:gd name="T98" fmla="*/ 4747 w 21552"/>
              <a:gd name="T99" fmla="*/ 2157 h 21546"/>
              <a:gd name="T100" fmla="*/ 5798 w 21552"/>
              <a:gd name="T101" fmla="*/ 1063 h 21546"/>
              <a:gd name="T102" fmla="*/ 7054 w 21552"/>
              <a:gd name="T103" fmla="*/ 1418 h 21546"/>
              <a:gd name="T104" fmla="*/ 8689 w 21552"/>
              <a:gd name="T105" fmla="*/ 248 h 21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552"/>
              <a:gd name="T160" fmla="*/ 0 h 21546"/>
              <a:gd name="T161" fmla="*/ 21552 w 21552"/>
              <a:gd name="T162" fmla="*/ 21546 h 21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552" h="21546">
                <a:moveTo>
                  <a:pt x="8689" y="248"/>
                </a:moveTo>
                <a:cubicBezTo>
                  <a:pt x="8894" y="208"/>
                  <a:pt x="9160" y="334"/>
                  <a:pt x="9478" y="557"/>
                </a:cubicBezTo>
                <a:cubicBezTo>
                  <a:pt x="9793" y="775"/>
                  <a:pt x="10252" y="1554"/>
                  <a:pt x="10590" y="1560"/>
                </a:cubicBezTo>
                <a:cubicBezTo>
                  <a:pt x="10924" y="1560"/>
                  <a:pt x="11258" y="745"/>
                  <a:pt x="11501" y="588"/>
                </a:cubicBezTo>
                <a:cubicBezTo>
                  <a:pt x="11740" y="426"/>
                  <a:pt x="11926" y="507"/>
                  <a:pt x="12047" y="588"/>
                </a:cubicBezTo>
                <a:cubicBezTo>
                  <a:pt x="12168" y="669"/>
                  <a:pt x="12199" y="871"/>
                  <a:pt x="12229" y="1074"/>
                </a:cubicBezTo>
                <a:cubicBezTo>
                  <a:pt x="12256" y="1271"/>
                  <a:pt x="12168" y="1640"/>
                  <a:pt x="12229" y="1802"/>
                </a:cubicBezTo>
                <a:cubicBezTo>
                  <a:pt x="12290" y="1964"/>
                  <a:pt x="12472" y="2045"/>
                  <a:pt x="12593" y="2045"/>
                </a:cubicBezTo>
                <a:cubicBezTo>
                  <a:pt x="12715" y="2045"/>
                  <a:pt x="12836" y="2005"/>
                  <a:pt x="12958" y="1802"/>
                </a:cubicBezTo>
                <a:cubicBezTo>
                  <a:pt x="13079" y="1600"/>
                  <a:pt x="13170" y="1109"/>
                  <a:pt x="13322" y="831"/>
                </a:cubicBezTo>
                <a:cubicBezTo>
                  <a:pt x="13470" y="547"/>
                  <a:pt x="13606" y="228"/>
                  <a:pt x="13868" y="102"/>
                </a:cubicBezTo>
                <a:cubicBezTo>
                  <a:pt x="14126" y="-30"/>
                  <a:pt x="14616" y="-20"/>
                  <a:pt x="14877" y="51"/>
                </a:cubicBezTo>
                <a:cubicBezTo>
                  <a:pt x="15135" y="117"/>
                  <a:pt x="15295" y="228"/>
                  <a:pt x="15431" y="522"/>
                </a:cubicBezTo>
                <a:cubicBezTo>
                  <a:pt x="15564" y="810"/>
                  <a:pt x="15538" y="1494"/>
                  <a:pt x="15689" y="1802"/>
                </a:cubicBezTo>
                <a:cubicBezTo>
                  <a:pt x="15837" y="2106"/>
                  <a:pt x="16080" y="2268"/>
                  <a:pt x="16334" y="2349"/>
                </a:cubicBezTo>
                <a:cubicBezTo>
                  <a:pt x="16585" y="2425"/>
                  <a:pt x="16983" y="2400"/>
                  <a:pt x="17211" y="2273"/>
                </a:cubicBezTo>
                <a:cubicBezTo>
                  <a:pt x="17435" y="2142"/>
                  <a:pt x="17518" y="1838"/>
                  <a:pt x="17693" y="1560"/>
                </a:cubicBezTo>
                <a:cubicBezTo>
                  <a:pt x="17863" y="1276"/>
                  <a:pt x="17992" y="831"/>
                  <a:pt x="18239" y="588"/>
                </a:cubicBezTo>
                <a:cubicBezTo>
                  <a:pt x="18482" y="340"/>
                  <a:pt x="18816" y="183"/>
                  <a:pt x="19150" y="102"/>
                </a:cubicBezTo>
                <a:cubicBezTo>
                  <a:pt x="19483" y="21"/>
                  <a:pt x="19908" y="-20"/>
                  <a:pt x="20242" y="102"/>
                </a:cubicBezTo>
                <a:cubicBezTo>
                  <a:pt x="20576" y="223"/>
                  <a:pt x="20940" y="507"/>
                  <a:pt x="21153" y="831"/>
                </a:cubicBezTo>
                <a:cubicBezTo>
                  <a:pt x="21365" y="1155"/>
                  <a:pt x="21456" y="1721"/>
                  <a:pt x="21517" y="2045"/>
                </a:cubicBezTo>
                <a:cubicBezTo>
                  <a:pt x="21574" y="2364"/>
                  <a:pt x="21551" y="2486"/>
                  <a:pt x="21517" y="2774"/>
                </a:cubicBezTo>
                <a:cubicBezTo>
                  <a:pt x="21479" y="3058"/>
                  <a:pt x="21388" y="3468"/>
                  <a:pt x="21297" y="3751"/>
                </a:cubicBezTo>
                <a:cubicBezTo>
                  <a:pt x="21206" y="4035"/>
                  <a:pt x="21081" y="4212"/>
                  <a:pt x="20971" y="4475"/>
                </a:cubicBezTo>
                <a:cubicBezTo>
                  <a:pt x="20857" y="4733"/>
                  <a:pt x="20735" y="4966"/>
                  <a:pt x="20625" y="5311"/>
                </a:cubicBezTo>
                <a:cubicBezTo>
                  <a:pt x="20512" y="5650"/>
                  <a:pt x="20398" y="6176"/>
                  <a:pt x="20307" y="6515"/>
                </a:cubicBezTo>
                <a:cubicBezTo>
                  <a:pt x="20212" y="6849"/>
                  <a:pt x="20083" y="7072"/>
                  <a:pt x="20072" y="7335"/>
                </a:cubicBezTo>
                <a:cubicBezTo>
                  <a:pt x="20056" y="7594"/>
                  <a:pt x="20159" y="7862"/>
                  <a:pt x="20219" y="8074"/>
                </a:cubicBezTo>
                <a:cubicBezTo>
                  <a:pt x="20276" y="8282"/>
                  <a:pt x="20265" y="8353"/>
                  <a:pt x="20424" y="8606"/>
                </a:cubicBezTo>
                <a:cubicBezTo>
                  <a:pt x="20580" y="8854"/>
                  <a:pt x="21001" y="9294"/>
                  <a:pt x="21153" y="9578"/>
                </a:cubicBezTo>
                <a:cubicBezTo>
                  <a:pt x="21301" y="9856"/>
                  <a:pt x="21335" y="9983"/>
                  <a:pt x="21335" y="10307"/>
                </a:cubicBezTo>
                <a:cubicBezTo>
                  <a:pt x="21335" y="10631"/>
                  <a:pt x="21301" y="11198"/>
                  <a:pt x="21153" y="11522"/>
                </a:cubicBezTo>
                <a:cubicBezTo>
                  <a:pt x="21001" y="11841"/>
                  <a:pt x="20663" y="12089"/>
                  <a:pt x="20424" y="12251"/>
                </a:cubicBezTo>
                <a:cubicBezTo>
                  <a:pt x="20182" y="12408"/>
                  <a:pt x="19844" y="12372"/>
                  <a:pt x="19696" y="12494"/>
                </a:cubicBezTo>
                <a:cubicBezTo>
                  <a:pt x="19544" y="12610"/>
                  <a:pt x="19453" y="12818"/>
                  <a:pt x="19514" y="12980"/>
                </a:cubicBezTo>
                <a:cubicBezTo>
                  <a:pt x="19574" y="13142"/>
                  <a:pt x="19878" y="13263"/>
                  <a:pt x="20060" y="13466"/>
                </a:cubicBezTo>
                <a:cubicBezTo>
                  <a:pt x="20242" y="13668"/>
                  <a:pt x="20546" y="13952"/>
                  <a:pt x="20606" y="14195"/>
                </a:cubicBezTo>
                <a:cubicBezTo>
                  <a:pt x="20663" y="14432"/>
                  <a:pt x="20485" y="14761"/>
                  <a:pt x="20424" y="14923"/>
                </a:cubicBezTo>
                <a:cubicBezTo>
                  <a:pt x="20364" y="15085"/>
                  <a:pt x="20269" y="15045"/>
                  <a:pt x="20242" y="15166"/>
                </a:cubicBezTo>
                <a:cubicBezTo>
                  <a:pt x="20212" y="15283"/>
                  <a:pt x="20182" y="15450"/>
                  <a:pt x="20242" y="15652"/>
                </a:cubicBezTo>
                <a:cubicBezTo>
                  <a:pt x="20303" y="15855"/>
                  <a:pt x="20455" y="16098"/>
                  <a:pt x="20606" y="16381"/>
                </a:cubicBezTo>
                <a:cubicBezTo>
                  <a:pt x="20754" y="16660"/>
                  <a:pt x="21001" y="17029"/>
                  <a:pt x="21153" y="17353"/>
                </a:cubicBezTo>
                <a:cubicBezTo>
                  <a:pt x="21301" y="17672"/>
                  <a:pt x="21487" y="17920"/>
                  <a:pt x="21517" y="18325"/>
                </a:cubicBezTo>
                <a:cubicBezTo>
                  <a:pt x="21547" y="18730"/>
                  <a:pt x="21487" y="19378"/>
                  <a:pt x="21335" y="19783"/>
                </a:cubicBezTo>
                <a:cubicBezTo>
                  <a:pt x="21183" y="20188"/>
                  <a:pt x="20849" y="20507"/>
                  <a:pt x="20606" y="20755"/>
                </a:cubicBezTo>
                <a:cubicBezTo>
                  <a:pt x="20360" y="20998"/>
                  <a:pt x="20147" y="21119"/>
                  <a:pt x="19878" y="21241"/>
                </a:cubicBezTo>
                <a:cubicBezTo>
                  <a:pt x="19605" y="21357"/>
                  <a:pt x="19271" y="21443"/>
                  <a:pt x="18967" y="21484"/>
                </a:cubicBezTo>
                <a:cubicBezTo>
                  <a:pt x="18664" y="21524"/>
                  <a:pt x="18413" y="21514"/>
                  <a:pt x="18057" y="21484"/>
                </a:cubicBezTo>
                <a:cubicBezTo>
                  <a:pt x="17696" y="21449"/>
                  <a:pt x="17154" y="21383"/>
                  <a:pt x="16805" y="21276"/>
                </a:cubicBezTo>
                <a:cubicBezTo>
                  <a:pt x="16452" y="21170"/>
                  <a:pt x="16175" y="21079"/>
                  <a:pt x="15955" y="20846"/>
                </a:cubicBezTo>
                <a:cubicBezTo>
                  <a:pt x="15731" y="20608"/>
                  <a:pt x="15610" y="20234"/>
                  <a:pt x="15462" y="19874"/>
                </a:cubicBezTo>
                <a:cubicBezTo>
                  <a:pt x="15310" y="19510"/>
                  <a:pt x="15207" y="18700"/>
                  <a:pt x="15052" y="18664"/>
                </a:cubicBezTo>
                <a:cubicBezTo>
                  <a:pt x="14893" y="18624"/>
                  <a:pt x="14756" y="19343"/>
                  <a:pt x="14525" y="19641"/>
                </a:cubicBezTo>
                <a:cubicBezTo>
                  <a:pt x="14289" y="19935"/>
                  <a:pt x="13971" y="20193"/>
                  <a:pt x="13652" y="20456"/>
                </a:cubicBezTo>
                <a:cubicBezTo>
                  <a:pt x="13329" y="20715"/>
                  <a:pt x="12897" y="21064"/>
                  <a:pt x="12601" y="21195"/>
                </a:cubicBezTo>
                <a:cubicBezTo>
                  <a:pt x="12301" y="21322"/>
                  <a:pt x="12138" y="21312"/>
                  <a:pt x="11865" y="21241"/>
                </a:cubicBezTo>
                <a:cubicBezTo>
                  <a:pt x="11588" y="21165"/>
                  <a:pt x="11227" y="20917"/>
                  <a:pt x="10954" y="20755"/>
                </a:cubicBezTo>
                <a:cubicBezTo>
                  <a:pt x="10677" y="20588"/>
                  <a:pt x="10434" y="20365"/>
                  <a:pt x="10226" y="20269"/>
                </a:cubicBezTo>
                <a:cubicBezTo>
                  <a:pt x="10013" y="20168"/>
                  <a:pt x="9877" y="20082"/>
                  <a:pt x="9679" y="20148"/>
                </a:cubicBezTo>
                <a:cubicBezTo>
                  <a:pt x="9478" y="20208"/>
                  <a:pt x="9319" y="20553"/>
                  <a:pt x="9038" y="20654"/>
                </a:cubicBezTo>
                <a:cubicBezTo>
                  <a:pt x="8754" y="20750"/>
                  <a:pt x="8272" y="20831"/>
                  <a:pt x="7987" y="20730"/>
                </a:cubicBezTo>
                <a:cubicBezTo>
                  <a:pt x="7699" y="20623"/>
                  <a:pt x="7593" y="20168"/>
                  <a:pt x="7312" y="20026"/>
                </a:cubicBezTo>
                <a:cubicBezTo>
                  <a:pt x="7027" y="19879"/>
                  <a:pt x="6568" y="19834"/>
                  <a:pt x="6295" y="19874"/>
                </a:cubicBezTo>
                <a:cubicBezTo>
                  <a:pt x="6022" y="19915"/>
                  <a:pt x="5866" y="20082"/>
                  <a:pt x="5673" y="20269"/>
                </a:cubicBezTo>
                <a:cubicBezTo>
                  <a:pt x="5475" y="20451"/>
                  <a:pt x="5335" y="20796"/>
                  <a:pt x="5126" y="20998"/>
                </a:cubicBezTo>
                <a:cubicBezTo>
                  <a:pt x="4914" y="21195"/>
                  <a:pt x="4671" y="21403"/>
                  <a:pt x="4398" y="21484"/>
                </a:cubicBezTo>
                <a:cubicBezTo>
                  <a:pt x="4125" y="21565"/>
                  <a:pt x="3825" y="21570"/>
                  <a:pt x="3487" y="21484"/>
                </a:cubicBezTo>
                <a:cubicBezTo>
                  <a:pt x="3146" y="21393"/>
                  <a:pt x="2656" y="21114"/>
                  <a:pt x="2357" y="20963"/>
                </a:cubicBezTo>
                <a:cubicBezTo>
                  <a:pt x="2053" y="20806"/>
                  <a:pt x="1901" y="20790"/>
                  <a:pt x="1685" y="20573"/>
                </a:cubicBezTo>
                <a:cubicBezTo>
                  <a:pt x="1465" y="20350"/>
                  <a:pt x="1162" y="20092"/>
                  <a:pt x="1040" y="19641"/>
                </a:cubicBezTo>
                <a:cubicBezTo>
                  <a:pt x="915" y="19186"/>
                  <a:pt x="1044" y="18219"/>
                  <a:pt x="938" y="17839"/>
                </a:cubicBezTo>
                <a:cubicBezTo>
                  <a:pt x="828" y="17455"/>
                  <a:pt x="543" y="17596"/>
                  <a:pt x="391" y="17353"/>
                </a:cubicBezTo>
                <a:cubicBezTo>
                  <a:pt x="240" y="17110"/>
                  <a:pt x="69" y="16705"/>
                  <a:pt x="27" y="16381"/>
                </a:cubicBezTo>
                <a:cubicBezTo>
                  <a:pt x="-18" y="16052"/>
                  <a:pt x="39" y="15718"/>
                  <a:pt x="137" y="15394"/>
                </a:cubicBezTo>
                <a:cubicBezTo>
                  <a:pt x="232" y="15065"/>
                  <a:pt x="376" y="14701"/>
                  <a:pt x="604" y="14422"/>
                </a:cubicBezTo>
                <a:cubicBezTo>
                  <a:pt x="828" y="14139"/>
                  <a:pt x="1245" y="13906"/>
                  <a:pt x="1484" y="13709"/>
                </a:cubicBezTo>
                <a:cubicBezTo>
                  <a:pt x="1719" y="13506"/>
                  <a:pt x="1909" y="13425"/>
                  <a:pt x="2030" y="13223"/>
                </a:cubicBezTo>
                <a:cubicBezTo>
                  <a:pt x="2152" y="13020"/>
                  <a:pt x="2288" y="12767"/>
                  <a:pt x="2213" y="12494"/>
                </a:cubicBezTo>
                <a:cubicBezTo>
                  <a:pt x="2133" y="12215"/>
                  <a:pt x="1841" y="11780"/>
                  <a:pt x="1568" y="11577"/>
                </a:cubicBezTo>
                <a:cubicBezTo>
                  <a:pt x="1291" y="11370"/>
                  <a:pt x="820" y="11390"/>
                  <a:pt x="573" y="11279"/>
                </a:cubicBezTo>
                <a:cubicBezTo>
                  <a:pt x="323" y="11162"/>
                  <a:pt x="168" y="11076"/>
                  <a:pt x="80" y="10879"/>
                </a:cubicBezTo>
                <a:cubicBezTo>
                  <a:pt x="-11" y="10676"/>
                  <a:pt x="-26" y="10317"/>
                  <a:pt x="27" y="10064"/>
                </a:cubicBezTo>
                <a:cubicBezTo>
                  <a:pt x="76" y="9806"/>
                  <a:pt x="209" y="9578"/>
                  <a:pt x="391" y="9335"/>
                </a:cubicBezTo>
                <a:cubicBezTo>
                  <a:pt x="573" y="9092"/>
                  <a:pt x="995" y="8849"/>
                  <a:pt x="1120" y="8606"/>
                </a:cubicBezTo>
                <a:cubicBezTo>
                  <a:pt x="1241" y="8358"/>
                  <a:pt x="1116" y="8069"/>
                  <a:pt x="1120" y="7877"/>
                </a:cubicBezTo>
                <a:cubicBezTo>
                  <a:pt x="1120" y="7685"/>
                  <a:pt x="1063" y="7624"/>
                  <a:pt x="1127" y="7452"/>
                </a:cubicBezTo>
                <a:cubicBezTo>
                  <a:pt x="1188" y="7275"/>
                  <a:pt x="1476" y="7037"/>
                  <a:pt x="1507" y="6829"/>
                </a:cubicBezTo>
                <a:cubicBezTo>
                  <a:pt x="1533" y="6622"/>
                  <a:pt x="1431" y="6434"/>
                  <a:pt x="1306" y="6207"/>
                </a:cubicBezTo>
                <a:cubicBezTo>
                  <a:pt x="1181" y="5974"/>
                  <a:pt x="938" y="5710"/>
                  <a:pt x="756" y="5447"/>
                </a:cubicBezTo>
                <a:cubicBezTo>
                  <a:pt x="570" y="5179"/>
                  <a:pt x="312" y="4926"/>
                  <a:pt x="194" y="4607"/>
                </a:cubicBezTo>
                <a:cubicBezTo>
                  <a:pt x="73" y="4283"/>
                  <a:pt x="23" y="3888"/>
                  <a:pt x="27" y="3503"/>
                </a:cubicBezTo>
                <a:cubicBezTo>
                  <a:pt x="27" y="3114"/>
                  <a:pt x="118" y="2648"/>
                  <a:pt x="209" y="2288"/>
                </a:cubicBezTo>
                <a:cubicBezTo>
                  <a:pt x="297" y="1924"/>
                  <a:pt x="422" y="1595"/>
                  <a:pt x="573" y="1317"/>
                </a:cubicBezTo>
                <a:cubicBezTo>
                  <a:pt x="721" y="1033"/>
                  <a:pt x="873" y="755"/>
                  <a:pt x="1120" y="588"/>
                </a:cubicBezTo>
                <a:cubicBezTo>
                  <a:pt x="1363" y="415"/>
                  <a:pt x="1700" y="329"/>
                  <a:pt x="2034" y="289"/>
                </a:cubicBezTo>
                <a:cubicBezTo>
                  <a:pt x="2368" y="248"/>
                  <a:pt x="2820" y="213"/>
                  <a:pt x="3123" y="345"/>
                </a:cubicBezTo>
                <a:cubicBezTo>
                  <a:pt x="3423" y="471"/>
                  <a:pt x="3669" y="790"/>
                  <a:pt x="3852" y="1074"/>
                </a:cubicBezTo>
                <a:cubicBezTo>
                  <a:pt x="4034" y="1357"/>
                  <a:pt x="4064" y="1863"/>
                  <a:pt x="4216" y="2045"/>
                </a:cubicBezTo>
                <a:cubicBezTo>
                  <a:pt x="4364" y="2223"/>
                  <a:pt x="4569" y="2213"/>
                  <a:pt x="4747" y="2157"/>
                </a:cubicBezTo>
                <a:cubicBezTo>
                  <a:pt x="4922" y="2096"/>
                  <a:pt x="5096" y="1873"/>
                  <a:pt x="5274" y="1691"/>
                </a:cubicBezTo>
                <a:cubicBezTo>
                  <a:pt x="5449" y="1509"/>
                  <a:pt x="5586" y="1099"/>
                  <a:pt x="5798" y="1063"/>
                </a:cubicBezTo>
                <a:cubicBezTo>
                  <a:pt x="6007" y="1023"/>
                  <a:pt x="6318" y="1392"/>
                  <a:pt x="6530" y="1453"/>
                </a:cubicBezTo>
                <a:cubicBezTo>
                  <a:pt x="6739" y="1509"/>
                  <a:pt x="6853" y="1560"/>
                  <a:pt x="7054" y="1418"/>
                </a:cubicBezTo>
                <a:cubicBezTo>
                  <a:pt x="7251" y="1271"/>
                  <a:pt x="7452" y="790"/>
                  <a:pt x="7725" y="598"/>
                </a:cubicBezTo>
                <a:cubicBezTo>
                  <a:pt x="7995" y="400"/>
                  <a:pt x="8484" y="289"/>
                  <a:pt x="8689" y="248"/>
                </a:cubicBezTo>
                <a:close/>
                <a:moveTo>
                  <a:pt x="8689" y="248"/>
                </a:moveTo>
              </a:path>
            </a:pathLst>
          </a:custGeom>
          <a:solidFill>
            <a:srgbClr val="FFEA18"/>
          </a:solidFill>
          <a:ln w="25400">
            <a:solidFill>
              <a:srgbClr val="3D3832"/>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99" name="Text Box 2"/>
          <p:cNvSpPr txBox="1">
            <a:spLocks noChangeArrowheads="1"/>
          </p:cNvSpPr>
          <p:nvPr/>
        </p:nvSpPr>
        <p:spPr bwMode="auto">
          <a:xfrm>
            <a:off x="7359650" y="5783263"/>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rgbClr val="000000"/>
                </a:solidFill>
                <a:latin typeface="Times" charset="0"/>
                <a:ea typeface="ヒラギノ明朝 ProN W3" charset="-128"/>
                <a:sym typeface="Times" charset="0"/>
              </a:defRPr>
            </a:lvl1pPr>
            <a:lvl2pPr marL="742950" indent="-285750" eaLnBrk="0" hangingPunct="0">
              <a:defRPr sz="2400">
                <a:solidFill>
                  <a:srgbClr val="000000"/>
                </a:solidFill>
                <a:latin typeface="Times" charset="0"/>
                <a:ea typeface="ヒラギノ明朝 ProN W3" charset="-128"/>
                <a:sym typeface="Times" charset="0"/>
              </a:defRPr>
            </a:lvl2pPr>
            <a:lvl3pPr marL="1143000" indent="-228600" eaLnBrk="0" hangingPunct="0">
              <a:defRPr sz="2400">
                <a:solidFill>
                  <a:srgbClr val="000000"/>
                </a:solidFill>
                <a:latin typeface="Times" charset="0"/>
                <a:ea typeface="ヒラギノ明朝 ProN W3" charset="-128"/>
                <a:sym typeface="Times" charset="0"/>
              </a:defRPr>
            </a:lvl3pPr>
            <a:lvl4pPr marL="1600200" indent="-228600" eaLnBrk="0" hangingPunct="0">
              <a:defRPr sz="2400">
                <a:solidFill>
                  <a:srgbClr val="000000"/>
                </a:solidFill>
                <a:latin typeface="Times" charset="0"/>
                <a:ea typeface="ヒラギノ明朝 ProN W3" charset="-128"/>
                <a:sym typeface="Times" charset="0"/>
              </a:defRPr>
            </a:lvl4pPr>
            <a:lvl5pPr marL="2057400" indent="-228600" eaLnBrk="0" hangingPunct="0">
              <a:defRPr sz="2400">
                <a:solidFill>
                  <a:srgbClr val="000000"/>
                </a:solidFill>
                <a:latin typeface="Times" charset="0"/>
                <a:ea typeface="ヒラギノ明朝 ProN W3" charset="-128"/>
                <a:sym typeface="Times" charset="0"/>
              </a:defRPr>
            </a:lvl5pPr>
            <a:lvl6pPr marL="25146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6pPr>
            <a:lvl7pPr marL="29718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7pPr>
            <a:lvl8pPr marL="34290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8pPr>
            <a:lvl9pPr marL="38862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71BC652-5195-4EE7-98EB-28D6939782ED}" type="slidenum">
              <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endParaRPr>
          </a:p>
        </p:txBody>
      </p:sp>
      <p:sp>
        <p:nvSpPr>
          <p:cNvPr id="4100" name="Rectangle 3"/>
          <p:cNvSpPr>
            <a:spLocks noGrp="1" noChangeArrowheads="1"/>
          </p:cNvSpPr>
          <p:nvPr>
            <p:ph type="title"/>
          </p:nvPr>
        </p:nvSpPr>
        <p:spPr>
          <a:xfrm>
            <a:off x="914400" y="1828800"/>
            <a:ext cx="7467600" cy="3987800"/>
          </a:xfrm>
        </p:spPr>
        <p:txBody>
          <a:bodyPr rIns="132080">
            <a:normAutofit fontScale="90000"/>
          </a:bodyPr>
          <a:lstStyle/>
          <a:p>
            <a:pPr marL="285750" indent="-285750" algn="l" eaLnBrk="1" hangingPunct="1">
              <a:buFont typeface="Arial" panose="020B0604020202020204" pitchFamily="34" charset="0"/>
              <a:buChar char="•"/>
            </a:pPr>
            <a:r>
              <a:rPr lang="en-US" altLang="en-US" sz="1800" dirty="0">
                <a:latin typeface="Marker Felt" charset="0"/>
                <a:sym typeface="Marker Felt" charset="0"/>
              </a:rPr>
              <a:t>Parent Meetings</a:t>
            </a:r>
            <a:br>
              <a:rPr lang="en-US" altLang="en-US" sz="1800" dirty="0">
                <a:latin typeface="Marker Felt" charset="0"/>
                <a:sym typeface="Marker Felt" charset="0"/>
              </a:rPr>
            </a:br>
            <a:r>
              <a:rPr lang="en-US" altLang="en-US" sz="1800" dirty="0">
                <a:latin typeface="Marker Felt" charset="0"/>
                <a:sym typeface="Marker Felt" charset="0"/>
              </a:rPr>
              <a:t>Needs Assessments will be sent home by students.  Parents will have the opportunity to list topics of interest that they would like more information about.  Topics may include:</a:t>
            </a:r>
            <a:br>
              <a:rPr lang="en-US" altLang="en-US" sz="1800" dirty="0">
                <a:latin typeface="Marker Felt" charset="0"/>
                <a:sym typeface="Marker Felt" charset="0"/>
              </a:rPr>
            </a:br>
            <a:br>
              <a:rPr lang="en-US" altLang="en-US" sz="1800" dirty="0">
                <a:latin typeface="Marker Felt" charset="0"/>
                <a:sym typeface="Marker Felt" charset="0"/>
              </a:rPr>
            </a:br>
            <a:r>
              <a:rPr lang="en-US" altLang="en-US" sz="1800" dirty="0">
                <a:latin typeface="Marker Felt" charset="0"/>
                <a:sym typeface="Marker Felt" charset="0"/>
              </a:rPr>
              <a:t>Homework Tips for Parents</a:t>
            </a:r>
            <a:br>
              <a:rPr lang="en-US" altLang="en-US" sz="1800" dirty="0">
                <a:latin typeface="Marker Felt" charset="0"/>
                <a:sym typeface="Marker Felt" charset="0"/>
              </a:rPr>
            </a:br>
            <a:r>
              <a:rPr lang="en-US" altLang="en-US" sz="1800" dirty="0">
                <a:latin typeface="Marker Felt" charset="0"/>
                <a:sym typeface="Marker Felt" charset="0"/>
              </a:rPr>
              <a:t>Building Self-esteem in Children</a:t>
            </a:r>
            <a:br>
              <a:rPr lang="en-US" altLang="en-US" sz="1800" dirty="0">
                <a:latin typeface="Marker Felt" charset="0"/>
                <a:sym typeface="Marker Felt" charset="0"/>
              </a:rPr>
            </a:br>
            <a:r>
              <a:rPr lang="en-US" altLang="en-US" sz="1800" dirty="0">
                <a:latin typeface="Marker Felt" charset="0"/>
                <a:sym typeface="Marker Felt" charset="0"/>
              </a:rPr>
              <a:t>Academic/Behavior Referral Process</a:t>
            </a:r>
            <a:br>
              <a:rPr lang="en-US" altLang="en-US" sz="1800" dirty="0">
                <a:latin typeface="Marker Felt" charset="0"/>
                <a:sym typeface="Marker Felt" charset="0"/>
              </a:rPr>
            </a:br>
            <a:r>
              <a:rPr lang="en-US" altLang="en-US" sz="1800" dirty="0">
                <a:latin typeface="Marker Felt" charset="0"/>
                <a:sym typeface="Marker Felt" charset="0"/>
              </a:rPr>
              <a:t>Test-taking Strategies for Parents</a:t>
            </a:r>
            <a:br>
              <a:rPr lang="en-US" altLang="en-US" sz="1800" dirty="0">
                <a:latin typeface="Marker Felt" charset="0"/>
                <a:sym typeface="Marker Felt" charset="0"/>
              </a:rPr>
            </a:br>
            <a:r>
              <a:rPr lang="en-US" altLang="en-US" sz="1800" dirty="0">
                <a:latin typeface="Marker Felt" charset="0"/>
                <a:sym typeface="Marker Felt" charset="0"/>
              </a:rPr>
              <a:t>How to work with Your Child and ADHD</a:t>
            </a:r>
            <a:br>
              <a:rPr lang="en-US" altLang="en-US" sz="1800" dirty="0">
                <a:latin typeface="Marker Felt" charset="0"/>
                <a:sym typeface="Marker Felt" charset="0"/>
              </a:rPr>
            </a:br>
            <a:r>
              <a:rPr lang="en-US" altLang="en-US" sz="1800" dirty="0">
                <a:latin typeface="Marker Felt" charset="0"/>
                <a:sym typeface="Marker Felt" charset="0"/>
              </a:rPr>
              <a:t>Bullying Prevention</a:t>
            </a:r>
            <a:br>
              <a:rPr lang="en-US" altLang="en-US" sz="1800" dirty="0">
                <a:latin typeface="Marker Felt" charset="0"/>
                <a:sym typeface="Marker Felt" charset="0"/>
              </a:rPr>
            </a:br>
            <a:br>
              <a:rPr lang="en-US" altLang="en-US" sz="1800" dirty="0">
                <a:latin typeface="Marker Felt" charset="0"/>
                <a:sym typeface="Marker Felt" charset="0"/>
              </a:rPr>
            </a:br>
            <a:r>
              <a:rPr lang="en-US" altLang="en-US" sz="1800" dirty="0">
                <a:latin typeface="Marker Felt" charset="0"/>
                <a:sym typeface="Marker Felt" charset="0"/>
              </a:rPr>
              <a:t>Parent Consultation/Conferences</a:t>
            </a:r>
            <a:br>
              <a:rPr lang="en-US" altLang="en-US" sz="1800" dirty="0">
                <a:latin typeface="Marker Felt" charset="0"/>
                <a:sym typeface="Marker Felt" charset="0"/>
              </a:rPr>
            </a:br>
            <a:r>
              <a:rPr lang="en-US" altLang="en-US" sz="1800" dirty="0">
                <a:latin typeface="Marker Felt" charset="0"/>
                <a:sym typeface="Marker Felt" charset="0"/>
              </a:rPr>
              <a:t>Referrals to outside agencies for resources	</a:t>
            </a:r>
            <a:br>
              <a:rPr lang="en-US" altLang="en-US" sz="2400" dirty="0">
                <a:latin typeface="Marker Felt" charset="0"/>
                <a:sym typeface="Marker Felt" charset="0"/>
              </a:rPr>
            </a:br>
            <a:endParaRPr lang="en-US" altLang="en-US" sz="2400" dirty="0">
              <a:latin typeface="Marker Felt" charset="0"/>
              <a:sym typeface="Marker Felt" charset="0"/>
            </a:endParaRPr>
          </a:p>
        </p:txBody>
      </p:sp>
      <p:sp>
        <p:nvSpPr>
          <p:cNvPr id="4101" name="Rectangle 4"/>
          <p:cNvSpPr>
            <a:spLocks noGrp="1" noChangeArrowheads="1"/>
          </p:cNvSpPr>
          <p:nvPr>
            <p:ph type="body" idx="1"/>
          </p:nvPr>
        </p:nvSpPr>
        <p:spPr>
          <a:xfrm>
            <a:off x="1905000" y="838200"/>
            <a:ext cx="5715000" cy="908050"/>
          </a:xfrm>
        </p:spPr>
        <p:txBody>
          <a:bodyPr rIns="132080">
            <a:normAutofit fontScale="92500" lnSpcReduction="20000"/>
          </a:bodyPr>
          <a:lstStyle/>
          <a:p>
            <a:pPr indent="0" eaLnBrk="1" hangingPunct="1"/>
            <a:r>
              <a:rPr lang="en-US" altLang="en-US" dirty="0">
                <a:latin typeface="Marker Felt" charset="0"/>
                <a:sym typeface="Marker Felt" charset="0"/>
              </a:rPr>
              <a:t>How do Counselors IMPACT parents?</a:t>
            </a:r>
          </a:p>
        </p:txBody>
      </p:sp>
    </p:spTree>
    <p:extLst>
      <p:ext uri="{BB962C8B-B14F-4D97-AF65-F5344CB8AC3E}">
        <p14:creationId xmlns:p14="http://schemas.microsoft.com/office/powerpoint/2010/main" val="94261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61913" y="42863"/>
            <a:ext cx="9020175" cy="6757987"/>
          </a:xfrm>
          <a:custGeom>
            <a:avLst/>
            <a:gdLst>
              <a:gd name="T0" fmla="*/ 9478 w 21552"/>
              <a:gd name="T1" fmla="*/ 557 h 21546"/>
              <a:gd name="T2" fmla="*/ 11501 w 21552"/>
              <a:gd name="T3" fmla="*/ 588 h 21546"/>
              <a:gd name="T4" fmla="*/ 12229 w 21552"/>
              <a:gd name="T5" fmla="*/ 1074 h 21546"/>
              <a:gd name="T6" fmla="*/ 12593 w 21552"/>
              <a:gd name="T7" fmla="*/ 2045 h 21546"/>
              <a:gd name="T8" fmla="*/ 13322 w 21552"/>
              <a:gd name="T9" fmla="*/ 831 h 21546"/>
              <a:gd name="T10" fmla="*/ 14877 w 21552"/>
              <a:gd name="T11" fmla="*/ 51 h 21546"/>
              <a:gd name="T12" fmla="*/ 15689 w 21552"/>
              <a:gd name="T13" fmla="*/ 1802 h 21546"/>
              <a:gd name="T14" fmla="*/ 17211 w 21552"/>
              <a:gd name="T15" fmla="*/ 2273 h 21546"/>
              <a:gd name="T16" fmla="*/ 18239 w 21552"/>
              <a:gd name="T17" fmla="*/ 588 h 21546"/>
              <a:gd name="T18" fmla="*/ 20242 w 21552"/>
              <a:gd name="T19" fmla="*/ 102 h 21546"/>
              <a:gd name="T20" fmla="*/ 21517 w 21552"/>
              <a:gd name="T21" fmla="*/ 2045 h 21546"/>
              <a:gd name="T22" fmla="*/ 21297 w 21552"/>
              <a:gd name="T23" fmla="*/ 3751 h 21546"/>
              <a:gd name="T24" fmla="*/ 20625 w 21552"/>
              <a:gd name="T25" fmla="*/ 5311 h 21546"/>
              <a:gd name="T26" fmla="*/ 20072 w 21552"/>
              <a:gd name="T27" fmla="*/ 7335 h 21546"/>
              <a:gd name="T28" fmla="*/ 20424 w 21552"/>
              <a:gd name="T29" fmla="*/ 8606 h 21546"/>
              <a:gd name="T30" fmla="*/ 21335 w 21552"/>
              <a:gd name="T31" fmla="*/ 10307 h 21546"/>
              <a:gd name="T32" fmla="*/ 20424 w 21552"/>
              <a:gd name="T33" fmla="*/ 12251 h 21546"/>
              <a:gd name="T34" fmla="*/ 19514 w 21552"/>
              <a:gd name="T35" fmla="*/ 12980 h 21546"/>
              <a:gd name="T36" fmla="*/ 20606 w 21552"/>
              <a:gd name="T37" fmla="*/ 14195 h 21546"/>
              <a:gd name="T38" fmla="*/ 20242 w 21552"/>
              <a:gd name="T39" fmla="*/ 15166 h 21546"/>
              <a:gd name="T40" fmla="*/ 20606 w 21552"/>
              <a:gd name="T41" fmla="*/ 16381 h 21546"/>
              <a:gd name="T42" fmla="*/ 21517 w 21552"/>
              <a:gd name="T43" fmla="*/ 18325 h 21546"/>
              <a:gd name="T44" fmla="*/ 20606 w 21552"/>
              <a:gd name="T45" fmla="*/ 20755 h 21546"/>
              <a:gd name="T46" fmla="*/ 18967 w 21552"/>
              <a:gd name="T47" fmla="*/ 21484 h 21546"/>
              <a:gd name="T48" fmla="*/ 16805 w 21552"/>
              <a:gd name="T49" fmla="*/ 21276 h 21546"/>
              <a:gd name="T50" fmla="*/ 15462 w 21552"/>
              <a:gd name="T51" fmla="*/ 19874 h 21546"/>
              <a:gd name="T52" fmla="*/ 14525 w 21552"/>
              <a:gd name="T53" fmla="*/ 19641 h 21546"/>
              <a:gd name="T54" fmla="*/ 12601 w 21552"/>
              <a:gd name="T55" fmla="*/ 21195 h 21546"/>
              <a:gd name="T56" fmla="*/ 10954 w 21552"/>
              <a:gd name="T57" fmla="*/ 20755 h 21546"/>
              <a:gd name="T58" fmla="*/ 9679 w 21552"/>
              <a:gd name="T59" fmla="*/ 20148 h 21546"/>
              <a:gd name="T60" fmla="*/ 7987 w 21552"/>
              <a:gd name="T61" fmla="*/ 20730 h 21546"/>
              <a:gd name="T62" fmla="*/ 6295 w 21552"/>
              <a:gd name="T63" fmla="*/ 19874 h 21546"/>
              <a:gd name="T64" fmla="*/ 5126 w 21552"/>
              <a:gd name="T65" fmla="*/ 20998 h 21546"/>
              <a:gd name="T66" fmla="*/ 3487 w 21552"/>
              <a:gd name="T67" fmla="*/ 21484 h 21546"/>
              <a:gd name="T68" fmla="*/ 1685 w 21552"/>
              <a:gd name="T69" fmla="*/ 20573 h 21546"/>
              <a:gd name="T70" fmla="*/ 938 w 21552"/>
              <a:gd name="T71" fmla="*/ 17839 h 21546"/>
              <a:gd name="T72" fmla="*/ 27 w 21552"/>
              <a:gd name="T73" fmla="*/ 16381 h 21546"/>
              <a:gd name="T74" fmla="*/ 604 w 21552"/>
              <a:gd name="T75" fmla="*/ 14422 h 21546"/>
              <a:gd name="T76" fmla="*/ 2030 w 21552"/>
              <a:gd name="T77" fmla="*/ 13223 h 21546"/>
              <a:gd name="T78" fmla="*/ 1568 w 21552"/>
              <a:gd name="T79" fmla="*/ 11577 h 21546"/>
              <a:gd name="T80" fmla="*/ 80 w 21552"/>
              <a:gd name="T81" fmla="*/ 10879 h 21546"/>
              <a:gd name="T82" fmla="*/ 391 w 21552"/>
              <a:gd name="T83" fmla="*/ 9335 h 21546"/>
              <a:gd name="T84" fmla="*/ 1120 w 21552"/>
              <a:gd name="T85" fmla="*/ 7877 h 21546"/>
              <a:gd name="T86" fmla="*/ 1507 w 21552"/>
              <a:gd name="T87" fmla="*/ 6829 h 21546"/>
              <a:gd name="T88" fmla="*/ 756 w 21552"/>
              <a:gd name="T89" fmla="*/ 5447 h 21546"/>
              <a:gd name="T90" fmla="*/ 27 w 21552"/>
              <a:gd name="T91" fmla="*/ 3503 h 21546"/>
              <a:gd name="T92" fmla="*/ 573 w 21552"/>
              <a:gd name="T93" fmla="*/ 1317 h 21546"/>
              <a:gd name="T94" fmla="*/ 2034 w 21552"/>
              <a:gd name="T95" fmla="*/ 289 h 21546"/>
              <a:gd name="T96" fmla="*/ 3852 w 21552"/>
              <a:gd name="T97" fmla="*/ 1074 h 21546"/>
              <a:gd name="T98" fmla="*/ 4747 w 21552"/>
              <a:gd name="T99" fmla="*/ 2157 h 21546"/>
              <a:gd name="T100" fmla="*/ 5798 w 21552"/>
              <a:gd name="T101" fmla="*/ 1063 h 21546"/>
              <a:gd name="T102" fmla="*/ 7054 w 21552"/>
              <a:gd name="T103" fmla="*/ 1418 h 21546"/>
              <a:gd name="T104" fmla="*/ 8689 w 21552"/>
              <a:gd name="T105" fmla="*/ 248 h 21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552"/>
              <a:gd name="T160" fmla="*/ 0 h 21546"/>
              <a:gd name="T161" fmla="*/ 21552 w 21552"/>
              <a:gd name="T162" fmla="*/ 21546 h 21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552" h="21546">
                <a:moveTo>
                  <a:pt x="8689" y="248"/>
                </a:moveTo>
                <a:cubicBezTo>
                  <a:pt x="8894" y="208"/>
                  <a:pt x="9160" y="334"/>
                  <a:pt x="9478" y="557"/>
                </a:cubicBezTo>
                <a:cubicBezTo>
                  <a:pt x="9793" y="775"/>
                  <a:pt x="10252" y="1554"/>
                  <a:pt x="10590" y="1560"/>
                </a:cubicBezTo>
                <a:cubicBezTo>
                  <a:pt x="10924" y="1560"/>
                  <a:pt x="11258" y="745"/>
                  <a:pt x="11501" y="588"/>
                </a:cubicBezTo>
                <a:cubicBezTo>
                  <a:pt x="11740" y="426"/>
                  <a:pt x="11926" y="507"/>
                  <a:pt x="12047" y="588"/>
                </a:cubicBezTo>
                <a:cubicBezTo>
                  <a:pt x="12168" y="669"/>
                  <a:pt x="12199" y="871"/>
                  <a:pt x="12229" y="1074"/>
                </a:cubicBezTo>
                <a:cubicBezTo>
                  <a:pt x="12256" y="1271"/>
                  <a:pt x="12168" y="1640"/>
                  <a:pt x="12229" y="1802"/>
                </a:cubicBezTo>
                <a:cubicBezTo>
                  <a:pt x="12290" y="1964"/>
                  <a:pt x="12472" y="2045"/>
                  <a:pt x="12593" y="2045"/>
                </a:cubicBezTo>
                <a:cubicBezTo>
                  <a:pt x="12715" y="2045"/>
                  <a:pt x="12836" y="2005"/>
                  <a:pt x="12958" y="1802"/>
                </a:cubicBezTo>
                <a:cubicBezTo>
                  <a:pt x="13079" y="1600"/>
                  <a:pt x="13170" y="1109"/>
                  <a:pt x="13322" y="831"/>
                </a:cubicBezTo>
                <a:cubicBezTo>
                  <a:pt x="13470" y="547"/>
                  <a:pt x="13606" y="228"/>
                  <a:pt x="13868" y="102"/>
                </a:cubicBezTo>
                <a:cubicBezTo>
                  <a:pt x="14126" y="-30"/>
                  <a:pt x="14616" y="-20"/>
                  <a:pt x="14877" y="51"/>
                </a:cubicBezTo>
                <a:cubicBezTo>
                  <a:pt x="15135" y="117"/>
                  <a:pt x="15295" y="228"/>
                  <a:pt x="15431" y="522"/>
                </a:cubicBezTo>
                <a:cubicBezTo>
                  <a:pt x="15564" y="810"/>
                  <a:pt x="15538" y="1494"/>
                  <a:pt x="15689" y="1802"/>
                </a:cubicBezTo>
                <a:cubicBezTo>
                  <a:pt x="15837" y="2106"/>
                  <a:pt x="16080" y="2268"/>
                  <a:pt x="16334" y="2349"/>
                </a:cubicBezTo>
                <a:cubicBezTo>
                  <a:pt x="16585" y="2425"/>
                  <a:pt x="16983" y="2400"/>
                  <a:pt x="17211" y="2273"/>
                </a:cubicBezTo>
                <a:cubicBezTo>
                  <a:pt x="17435" y="2142"/>
                  <a:pt x="17518" y="1838"/>
                  <a:pt x="17693" y="1560"/>
                </a:cubicBezTo>
                <a:cubicBezTo>
                  <a:pt x="17863" y="1276"/>
                  <a:pt x="17992" y="831"/>
                  <a:pt x="18239" y="588"/>
                </a:cubicBezTo>
                <a:cubicBezTo>
                  <a:pt x="18482" y="340"/>
                  <a:pt x="18816" y="183"/>
                  <a:pt x="19150" y="102"/>
                </a:cubicBezTo>
                <a:cubicBezTo>
                  <a:pt x="19483" y="21"/>
                  <a:pt x="19908" y="-20"/>
                  <a:pt x="20242" y="102"/>
                </a:cubicBezTo>
                <a:cubicBezTo>
                  <a:pt x="20576" y="223"/>
                  <a:pt x="20940" y="507"/>
                  <a:pt x="21153" y="831"/>
                </a:cubicBezTo>
                <a:cubicBezTo>
                  <a:pt x="21365" y="1155"/>
                  <a:pt x="21456" y="1721"/>
                  <a:pt x="21517" y="2045"/>
                </a:cubicBezTo>
                <a:cubicBezTo>
                  <a:pt x="21574" y="2364"/>
                  <a:pt x="21551" y="2486"/>
                  <a:pt x="21517" y="2774"/>
                </a:cubicBezTo>
                <a:cubicBezTo>
                  <a:pt x="21479" y="3058"/>
                  <a:pt x="21388" y="3468"/>
                  <a:pt x="21297" y="3751"/>
                </a:cubicBezTo>
                <a:cubicBezTo>
                  <a:pt x="21206" y="4035"/>
                  <a:pt x="21081" y="4212"/>
                  <a:pt x="20971" y="4475"/>
                </a:cubicBezTo>
                <a:cubicBezTo>
                  <a:pt x="20857" y="4733"/>
                  <a:pt x="20735" y="4966"/>
                  <a:pt x="20625" y="5311"/>
                </a:cubicBezTo>
                <a:cubicBezTo>
                  <a:pt x="20512" y="5650"/>
                  <a:pt x="20398" y="6176"/>
                  <a:pt x="20307" y="6515"/>
                </a:cubicBezTo>
                <a:cubicBezTo>
                  <a:pt x="20212" y="6849"/>
                  <a:pt x="20083" y="7072"/>
                  <a:pt x="20072" y="7335"/>
                </a:cubicBezTo>
                <a:cubicBezTo>
                  <a:pt x="20056" y="7594"/>
                  <a:pt x="20159" y="7862"/>
                  <a:pt x="20219" y="8074"/>
                </a:cubicBezTo>
                <a:cubicBezTo>
                  <a:pt x="20276" y="8282"/>
                  <a:pt x="20265" y="8353"/>
                  <a:pt x="20424" y="8606"/>
                </a:cubicBezTo>
                <a:cubicBezTo>
                  <a:pt x="20580" y="8854"/>
                  <a:pt x="21001" y="9294"/>
                  <a:pt x="21153" y="9578"/>
                </a:cubicBezTo>
                <a:cubicBezTo>
                  <a:pt x="21301" y="9856"/>
                  <a:pt x="21335" y="9983"/>
                  <a:pt x="21335" y="10307"/>
                </a:cubicBezTo>
                <a:cubicBezTo>
                  <a:pt x="21335" y="10631"/>
                  <a:pt x="21301" y="11198"/>
                  <a:pt x="21153" y="11522"/>
                </a:cubicBezTo>
                <a:cubicBezTo>
                  <a:pt x="21001" y="11841"/>
                  <a:pt x="20663" y="12089"/>
                  <a:pt x="20424" y="12251"/>
                </a:cubicBezTo>
                <a:cubicBezTo>
                  <a:pt x="20182" y="12408"/>
                  <a:pt x="19844" y="12372"/>
                  <a:pt x="19696" y="12494"/>
                </a:cubicBezTo>
                <a:cubicBezTo>
                  <a:pt x="19544" y="12610"/>
                  <a:pt x="19453" y="12818"/>
                  <a:pt x="19514" y="12980"/>
                </a:cubicBezTo>
                <a:cubicBezTo>
                  <a:pt x="19574" y="13142"/>
                  <a:pt x="19878" y="13263"/>
                  <a:pt x="20060" y="13466"/>
                </a:cubicBezTo>
                <a:cubicBezTo>
                  <a:pt x="20242" y="13668"/>
                  <a:pt x="20546" y="13952"/>
                  <a:pt x="20606" y="14195"/>
                </a:cubicBezTo>
                <a:cubicBezTo>
                  <a:pt x="20663" y="14432"/>
                  <a:pt x="20485" y="14761"/>
                  <a:pt x="20424" y="14923"/>
                </a:cubicBezTo>
                <a:cubicBezTo>
                  <a:pt x="20364" y="15085"/>
                  <a:pt x="20269" y="15045"/>
                  <a:pt x="20242" y="15166"/>
                </a:cubicBezTo>
                <a:cubicBezTo>
                  <a:pt x="20212" y="15283"/>
                  <a:pt x="20182" y="15450"/>
                  <a:pt x="20242" y="15652"/>
                </a:cubicBezTo>
                <a:cubicBezTo>
                  <a:pt x="20303" y="15855"/>
                  <a:pt x="20455" y="16098"/>
                  <a:pt x="20606" y="16381"/>
                </a:cubicBezTo>
                <a:cubicBezTo>
                  <a:pt x="20754" y="16660"/>
                  <a:pt x="21001" y="17029"/>
                  <a:pt x="21153" y="17353"/>
                </a:cubicBezTo>
                <a:cubicBezTo>
                  <a:pt x="21301" y="17672"/>
                  <a:pt x="21487" y="17920"/>
                  <a:pt x="21517" y="18325"/>
                </a:cubicBezTo>
                <a:cubicBezTo>
                  <a:pt x="21547" y="18730"/>
                  <a:pt x="21487" y="19378"/>
                  <a:pt x="21335" y="19783"/>
                </a:cubicBezTo>
                <a:cubicBezTo>
                  <a:pt x="21183" y="20188"/>
                  <a:pt x="20849" y="20507"/>
                  <a:pt x="20606" y="20755"/>
                </a:cubicBezTo>
                <a:cubicBezTo>
                  <a:pt x="20360" y="20998"/>
                  <a:pt x="20147" y="21119"/>
                  <a:pt x="19878" y="21241"/>
                </a:cubicBezTo>
                <a:cubicBezTo>
                  <a:pt x="19605" y="21357"/>
                  <a:pt x="19271" y="21443"/>
                  <a:pt x="18967" y="21484"/>
                </a:cubicBezTo>
                <a:cubicBezTo>
                  <a:pt x="18664" y="21524"/>
                  <a:pt x="18413" y="21514"/>
                  <a:pt x="18057" y="21484"/>
                </a:cubicBezTo>
                <a:cubicBezTo>
                  <a:pt x="17696" y="21449"/>
                  <a:pt x="17154" y="21383"/>
                  <a:pt x="16805" y="21276"/>
                </a:cubicBezTo>
                <a:cubicBezTo>
                  <a:pt x="16452" y="21170"/>
                  <a:pt x="16175" y="21079"/>
                  <a:pt x="15955" y="20846"/>
                </a:cubicBezTo>
                <a:cubicBezTo>
                  <a:pt x="15731" y="20608"/>
                  <a:pt x="15610" y="20234"/>
                  <a:pt x="15462" y="19874"/>
                </a:cubicBezTo>
                <a:cubicBezTo>
                  <a:pt x="15310" y="19510"/>
                  <a:pt x="15207" y="18700"/>
                  <a:pt x="15052" y="18664"/>
                </a:cubicBezTo>
                <a:cubicBezTo>
                  <a:pt x="14893" y="18624"/>
                  <a:pt x="14756" y="19343"/>
                  <a:pt x="14525" y="19641"/>
                </a:cubicBezTo>
                <a:cubicBezTo>
                  <a:pt x="14289" y="19935"/>
                  <a:pt x="13971" y="20193"/>
                  <a:pt x="13652" y="20456"/>
                </a:cubicBezTo>
                <a:cubicBezTo>
                  <a:pt x="13329" y="20715"/>
                  <a:pt x="12897" y="21064"/>
                  <a:pt x="12601" y="21195"/>
                </a:cubicBezTo>
                <a:cubicBezTo>
                  <a:pt x="12301" y="21322"/>
                  <a:pt x="12138" y="21312"/>
                  <a:pt x="11865" y="21241"/>
                </a:cubicBezTo>
                <a:cubicBezTo>
                  <a:pt x="11588" y="21165"/>
                  <a:pt x="11227" y="20917"/>
                  <a:pt x="10954" y="20755"/>
                </a:cubicBezTo>
                <a:cubicBezTo>
                  <a:pt x="10677" y="20588"/>
                  <a:pt x="10434" y="20365"/>
                  <a:pt x="10226" y="20269"/>
                </a:cubicBezTo>
                <a:cubicBezTo>
                  <a:pt x="10013" y="20168"/>
                  <a:pt x="9877" y="20082"/>
                  <a:pt x="9679" y="20148"/>
                </a:cubicBezTo>
                <a:cubicBezTo>
                  <a:pt x="9478" y="20208"/>
                  <a:pt x="9319" y="20553"/>
                  <a:pt x="9038" y="20654"/>
                </a:cubicBezTo>
                <a:cubicBezTo>
                  <a:pt x="8754" y="20750"/>
                  <a:pt x="8272" y="20831"/>
                  <a:pt x="7987" y="20730"/>
                </a:cubicBezTo>
                <a:cubicBezTo>
                  <a:pt x="7699" y="20623"/>
                  <a:pt x="7593" y="20168"/>
                  <a:pt x="7312" y="20026"/>
                </a:cubicBezTo>
                <a:cubicBezTo>
                  <a:pt x="7027" y="19879"/>
                  <a:pt x="6568" y="19834"/>
                  <a:pt x="6295" y="19874"/>
                </a:cubicBezTo>
                <a:cubicBezTo>
                  <a:pt x="6022" y="19915"/>
                  <a:pt x="5866" y="20082"/>
                  <a:pt x="5673" y="20269"/>
                </a:cubicBezTo>
                <a:cubicBezTo>
                  <a:pt x="5475" y="20451"/>
                  <a:pt x="5335" y="20796"/>
                  <a:pt x="5126" y="20998"/>
                </a:cubicBezTo>
                <a:cubicBezTo>
                  <a:pt x="4914" y="21195"/>
                  <a:pt x="4671" y="21403"/>
                  <a:pt x="4398" y="21484"/>
                </a:cubicBezTo>
                <a:cubicBezTo>
                  <a:pt x="4125" y="21565"/>
                  <a:pt x="3825" y="21570"/>
                  <a:pt x="3487" y="21484"/>
                </a:cubicBezTo>
                <a:cubicBezTo>
                  <a:pt x="3146" y="21393"/>
                  <a:pt x="2656" y="21114"/>
                  <a:pt x="2357" y="20963"/>
                </a:cubicBezTo>
                <a:cubicBezTo>
                  <a:pt x="2053" y="20806"/>
                  <a:pt x="1901" y="20790"/>
                  <a:pt x="1685" y="20573"/>
                </a:cubicBezTo>
                <a:cubicBezTo>
                  <a:pt x="1465" y="20350"/>
                  <a:pt x="1162" y="20092"/>
                  <a:pt x="1040" y="19641"/>
                </a:cubicBezTo>
                <a:cubicBezTo>
                  <a:pt x="915" y="19186"/>
                  <a:pt x="1044" y="18219"/>
                  <a:pt x="938" y="17839"/>
                </a:cubicBezTo>
                <a:cubicBezTo>
                  <a:pt x="828" y="17455"/>
                  <a:pt x="543" y="17596"/>
                  <a:pt x="391" y="17353"/>
                </a:cubicBezTo>
                <a:cubicBezTo>
                  <a:pt x="240" y="17110"/>
                  <a:pt x="69" y="16705"/>
                  <a:pt x="27" y="16381"/>
                </a:cubicBezTo>
                <a:cubicBezTo>
                  <a:pt x="-18" y="16052"/>
                  <a:pt x="39" y="15718"/>
                  <a:pt x="137" y="15394"/>
                </a:cubicBezTo>
                <a:cubicBezTo>
                  <a:pt x="232" y="15065"/>
                  <a:pt x="376" y="14701"/>
                  <a:pt x="604" y="14422"/>
                </a:cubicBezTo>
                <a:cubicBezTo>
                  <a:pt x="828" y="14139"/>
                  <a:pt x="1245" y="13906"/>
                  <a:pt x="1484" y="13709"/>
                </a:cubicBezTo>
                <a:cubicBezTo>
                  <a:pt x="1719" y="13506"/>
                  <a:pt x="1909" y="13425"/>
                  <a:pt x="2030" y="13223"/>
                </a:cubicBezTo>
                <a:cubicBezTo>
                  <a:pt x="2152" y="13020"/>
                  <a:pt x="2288" y="12767"/>
                  <a:pt x="2213" y="12494"/>
                </a:cubicBezTo>
                <a:cubicBezTo>
                  <a:pt x="2133" y="12215"/>
                  <a:pt x="1841" y="11780"/>
                  <a:pt x="1568" y="11577"/>
                </a:cubicBezTo>
                <a:cubicBezTo>
                  <a:pt x="1291" y="11370"/>
                  <a:pt x="820" y="11390"/>
                  <a:pt x="573" y="11279"/>
                </a:cubicBezTo>
                <a:cubicBezTo>
                  <a:pt x="323" y="11162"/>
                  <a:pt x="168" y="11076"/>
                  <a:pt x="80" y="10879"/>
                </a:cubicBezTo>
                <a:cubicBezTo>
                  <a:pt x="-11" y="10676"/>
                  <a:pt x="-26" y="10317"/>
                  <a:pt x="27" y="10064"/>
                </a:cubicBezTo>
                <a:cubicBezTo>
                  <a:pt x="76" y="9806"/>
                  <a:pt x="209" y="9578"/>
                  <a:pt x="391" y="9335"/>
                </a:cubicBezTo>
                <a:cubicBezTo>
                  <a:pt x="573" y="9092"/>
                  <a:pt x="995" y="8849"/>
                  <a:pt x="1120" y="8606"/>
                </a:cubicBezTo>
                <a:cubicBezTo>
                  <a:pt x="1241" y="8358"/>
                  <a:pt x="1116" y="8069"/>
                  <a:pt x="1120" y="7877"/>
                </a:cubicBezTo>
                <a:cubicBezTo>
                  <a:pt x="1120" y="7685"/>
                  <a:pt x="1063" y="7624"/>
                  <a:pt x="1127" y="7452"/>
                </a:cubicBezTo>
                <a:cubicBezTo>
                  <a:pt x="1188" y="7275"/>
                  <a:pt x="1476" y="7037"/>
                  <a:pt x="1507" y="6829"/>
                </a:cubicBezTo>
                <a:cubicBezTo>
                  <a:pt x="1533" y="6622"/>
                  <a:pt x="1431" y="6434"/>
                  <a:pt x="1306" y="6207"/>
                </a:cubicBezTo>
                <a:cubicBezTo>
                  <a:pt x="1181" y="5974"/>
                  <a:pt x="938" y="5710"/>
                  <a:pt x="756" y="5447"/>
                </a:cubicBezTo>
                <a:cubicBezTo>
                  <a:pt x="570" y="5179"/>
                  <a:pt x="312" y="4926"/>
                  <a:pt x="194" y="4607"/>
                </a:cubicBezTo>
                <a:cubicBezTo>
                  <a:pt x="73" y="4283"/>
                  <a:pt x="23" y="3888"/>
                  <a:pt x="27" y="3503"/>
                </a:cubicBezTo>
                <a:cubicBezTo>
                  <a:pt x="27" y="3114"/>
                  <a:pt x="118" y="2648"/>
                  <a:pt x="209" y="2288"/>
                </a:cubicBezTo>
                <a:cubicBezTo>
                  <a:pt x="297" y="1924"/>
                  <a:pt x="422" y="1595"/>
                  <a:pt x="573" y="1317"/>
                </a:cubicBezTo>
                <a:cubicBezTo>
                  <a:pt x="721" y="1033"/>
                  <a:pt x="873" y="755"/>
                  <a:pt x="1120" y="588"/>
                </a:cubicBezTo>
                <a:cubicBezTo>
                  <a:pt x="1363" y="415"/>
                  <a:pt x="1700" y="329"/>
                  <a:pt x="2034" y="289"/>
                </a:cubicBezTo>
                <a:cubicBezTo>
                  <a:pt x="2368" y="248"/>
                  <a:pt x="2820" y="213"/>
                  <a:pt x="3123" y="345"/>
                </a:cubicBezTo>
                <a:cubicBezTo>
                  <a:pt x="3423" y="471"/>
                  <a:pt x="3669" y="790"/>
                  <a:pt x="3852" y="1074"/>
                </a:cubicBezTo>
                <a:cubicBezTo>
                  <a:pt x="4034" y="1357"/>
                  <a:pt x="4064" y="1863"/>
                  <a:pt x="4216" y="2045"/>
                </a:cubicBezTo>
                <a:cubicBezTo>
                  <a:pt x="4364" y="2223"/>
                  <a:pt x="4569" y="2213"/>
                  <a:pt x="4747" y="2157"/>
                </a:cubicBezTo>
                <a:cubicBezTo>
                  <a:pt x="4922" y="2096"/>
                  <a:pt x="5096" y="1873"/>
                  <a:pt x="5274" y="1691"/>
                </a:cubicBezTo>
                <a:cubicBezTo>
                  <a:pt x="5449" y="1509"/>
                  <a:pt x="5586" y="1099"/>
                  <a:pt x="5798" y="1063"/>
                </a:cubicBezTo>
                <a:cubicBezTo>
                  <a:pt x="6007" y="1023"/>
                  <a:pt x="6318" y="1392"/>
                  <a:pt x="6530" y="1453"/>
                </a:cubicBezTo>
                <a:cubicBezTo>
                  <a:pt x="6739" y="1509"/>
                  <a:pt x="6853" y="1560"/>
                  <a:pt x="7054" y="1418"/>
                </a:cubicBezTo>
                <a:cubicBezTo>
                  <a:pt x="7251" y="1271"/>
                  <a:pt x="7452" y="790"/>
                  <a:pt x="7725" y="598"/>
                </a:cubicBezTo>
                <a:cubicBezTo>
                  <a:pt x="7995" y="400"/>
                  <a:pt x="8484" y="289"/>
                  <a:pt x="8689" y="248"/>
                </a:cubicBezTo>
                <a:close/>
                <a:moveTo>
                  <a:pt x="8689" y="248"/>
                </a:moveTo>
              </a:path>
            </a:pathLst>
          </a:custGeom>
          <a:solidFill>
            <a:srgbClr val="FFEA18"/>
          </a:solidFill>
          <a:ln w="25400">
            <a:solidFill>
              <a:srgbClr val="3D3832"/>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39" name="Text Box 2"/>
          <p:cNvSpPr txBox="1">
            <a:spLocks noChangeArrowheads="1"/>
          </p:cNvSpPr>
          <p:nvPr/>
        </p:nvSpPr>
        <p:spPr bwMode="auto">
          <a:xfrm>
            <a:off x="7359650" y="5791200"/>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rgbClr val="000000"/>
                </a:solidFill>
                <a:latin typeface="Times" charset="0"/>
                <a:ea typeface="ヒラギノ明朝 ProN W3" charset="-128"/>
                <a:sym typeface="Times" charset="0"/>
              </a:defRPr>
            </a:lvl1pPr>
            <a:lvl2pPr marL="742950" indent="-285750" eaLnBrk="0" hangingPunct="0">
              <a:defRPr sz="2400">
                <a:solidFill>
                  <a:srgbClr val="000000"/>
                </a:solidFill>
                <a:latin typeface="Times" charset="0"/>
                <a:ea typeface="ヒラギノ明朝 ProN W3" charset="-128"/>
                <a:sym typeface="Times" charset="0"/>
              </a:defRPr>
            </a:lvl2pPr>
            <a:lvl3pPr marL="1143000" indent="-228600" eaLnBrk="0" hangingPunct="0">
              <a:defRPr sz="2400">
                <a:solidFill>
                  <a:srgbClr val="000000"/>
                </a:solidFill>
                <a:latin typeface="Times" charset="0"/>
                <a:ea typeface="ヒラギノ明朝 ProN W3" charset="-128"/>
                <a:sym typeface="Times" charset="0"/>
              </a:defRPr>
            </a:lvl3pPr>
            <a:lvl4pPr marL="1600200" indent="-228600" eaLnBrk="0" hangingPunct="0">
              <a:defRPr sz="2400">
                <a:solidFill>
                  <a:srgbClr val="000000"/>
                </a:solidFill>
                <a:latin typeface="Times" charset="0"/>
                <a:ea typeface="ヒラギノ明朝 ProN W3" charset="-128"/>
                <a:sym typeface="Times" charset="0"/>
              </a:defRPr>
            </a:lvl4pPr>
            <a:lvl5pPr marL="2057400" indent="-228600" eaLnBrk="0" hangingPunct="0">
              <a:defRPr sz="2400">
                <a:solidFill>
                  <a:srgbClr val="000000"/>
                </a:solidFill>
                <a:latin typeface="Times" charset="0"/>
                <a:ea typeface="ヒラギノ明朝 ProN W3" charset="-128"/>
                <a:sym typeface="Times" charset="0"/>
              </a:defRPr>
            </a:lvl5pPr>
            <a:lvl6pPr marL="25146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6pPr>
            <a:lvl7pPr marL="29718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7pPr>
            <a:lvl8pPr marL="34290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8pPr>
            <a:lvl9pPr marL="38862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779CEE-1D1A-4ED8-9B2A-B7CAA3886594}" type="slidenum">
              <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endParaRPr>
          </a:p>
        </p:txBody>
      </p:sp>
      <p:sp>
        <p:nvSpPr>
          <p:cNvPr id="14340" name="Rectangle 3"/>
          <p:cNvSpPr>
            <a:spLocks noGrp="1" noChangeArrowheads="1"/>
          </p:cNvSpPr>
          <p:nvPr>
            <p:ph type="title"/>
          </p:nvPr>
        </p:nvSpPr>
        <p:spPr/>
        <p:txBody>
          <a:bodyPr rIns="132080"/>
          <a:lstStyle/>
          <a:p>
            <a:pPr indent="0" eaLnBrk="1" hangingPunct="1"/>
            <a:r>
              <a:rPr lang="en-US" altLang="en-US" sz="5400">
                <a:latin typeface="Marker Felt" charset="0"/>
                <a:sym typeface="Marker Felt" charset="0"/>
              </a:rPr>
              <a:t>Goals for Counseling</a:t>
            </a:r>
          </a:p>
        </p:txBody>
      </p:sp>
      <p:sp>
        <p:nvSpPr>
          <p:cNvPr id="14341" name="Rectangle 4"/>
          <p:cNvSpPr>
            <a:spLocks noGrp="1" noChangeArrowheads="1"/>
          </p:cNvSpPr>
          <p:nvPr>
            <p:ph type="body" idx="1"/>
          </p:nvPr>
        </p:nvSpPr>
        <p:spPr>
          <a:xfrm>
            <a:off x="3200400" y="1917700"/>
            <a:ext cx="5257800" cy="3873500"/>
          </a:xfrm>
        </p:spPr>
        <p:txBody>
          <a:bodyPr rIns="132080">
            <a:normAutofit fontScale="92500" lnSpcReduction="10000"/>
          </a:bodyPr>
          <a:lstStyle/>
          <a:p>
            <a:pPr marL="573088" indent="-533400" eaLnBrk="1" hangingPunct="1">
              <a:buSzPct val="99000"/>
              <a:buFontTx/>
              <a:buAutoNum type="arabicPeriod"/>
            </a:pPr>
            <a:r>
              <a:rPr lang="en-US" altLang="en-US" sz="2800" dirty="0">
                <a:latin typeface="Marker Felt" charset="0"/>
                <a:sym typeface="Marker Felt" charset="0"/>
              </a:rPr>
              <a:t>Provide a safe and nurturing learning environment where students experience success academically, socially, and emotionally. </a:t>
            </a:r>
          </a:p>
          <a:p>
            <a:pPr marL="573088" indent="-533400" eaLnBrk="1" hangingPunct="1">
              <a:buSzPct val="99000"/>
              <a:buFontTx/>
              <a:buAutoNum type="arabicPeriod"/>
            </a:pPr>
            <a:r>
              <a:rPr lang="en-US" altLang="en-US" sz="2800" dirty="0">
                <a:latin typeface="Marker Felt" charset="0"/>
                <a:sym typeface="Marker Felt" charset="0"/>
              </a:rPr>
              <a:t>Provide students with the necessary tools/strategies that will assist them in making good choices and becoming college and/or career ready.</a:t>
            </a:r>
          </a:p>
        </p:txBody>
      </p:sp>
      <p:pic>
        <p:nvPicPr>
          <p:cNvPr id="1434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1905000"/>
            <a:ext cx="17684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6301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p:cNvSpPr>
          <p:nvPr/>
        </p:nvSpPr>
        <p:spPr bwMode="auto">
          <a:xfrm>
            <a:off x="0" y="-2345"/>
            <a:ext cx="9020175" cy="6757987"/>
          </a:xfrm>
          <a:custGeom>
            <a:avLst/>
            <a:gdLst>
              <a:gd name="T0" fmla="*/ 9478 w 21552"/>
              <a:gd name="T1" fmla="*/ 557 h 21546"/>
              <a:gd name="T2" fmla="*/ 11501 w 21552"/>
              <a:gd name="T3" fmla="*/ 588 h 21546"/>
              <a:gd name="T4" fmla="*/ 12229 w 21552"/>
              <a:gd name="T5" fmla="*/ 1074 h 21546"/>
              <a:gd name="T6" fmla="*/ 12593 w 21552"/>
              <a:gd name="T7" fmla="*/ 2045 h 21546"/>
              <a:gd name="T8" fmla="*/ 13322 w 21552"/>
              <a:gd name="T9" fmla="*/ 831 h 21546"/>
              <a:gd name="T10" fmla="*/ 14877 w 21552"/>
              <a:gd name="T11" fmla="*/ 51 h 21546"/>
              <a:gd name="T12" fmla="*/ 15689 w 21552"/>
              <a:gd name="T13" fmla="*/ 1802 h 21546"/>
              <a:gd name="T14" fmla="*/ 17211 w 21552"/>
              <a:gd name="T15" fmla="*/ 2273 h 21546"/>
              <a:gd name="T16" fmla="*/ 18239 w 21552"/>
              <a:gd name="T17" fmla="*/ 588 h 21546"/>
              <a:gd name="T18" fmla="*/ 20242 w 21552"/>
              <a:gd name="T19" fmla="*/ 102 h 21546"/>
              <a:gd name="T20" fmla="*/ 21517 w 21552"/>
              <a:gd name="T21" fmla="*/ 2045 h 21546"/>
              <a:gd name="T22" fmla="*/ 21297 w 21552"/>
              <a:gd name="T23" fmla="*/ 3751 h 21546"/>
              <a:gd name="T24" fmla="*/ 20625 w 21552"/>
              <a:gd name="T25" fmla="*/ 5311 h 21546"/>
              <a:gd name="T26" fmla="*/ 20072 w 21552"/>
              <a:gd name="T27" fmla="*/ 7335 h 21546"/>
              <a:gd name="T28" fmla="*/ 20424 w 21552"/>
              <a:gd name="T29" fmla="*/ 8606 h 21546"/>
              <a:gd name="T30" fmla="*/ 21335 w 21552"/>
              <a:gd name="T31" fmla="*/ 10307 h 21546"/>
              <a:gd name="T32" fmla="*/ 20424 w 21552"/>
              <a:gd name="T33" fmla="*/ 12251 h 21546"/>
              <a:gd name="T34" fmla="*/ 19514 w 21552"/>
              <a:gd name="T35" fmla="*/ 12980 h 21546"/>
              <a:gd name="T36" fmla="*/ 20606 w 21552"/>
              <a:gd name="T37" fmla="*/ 14195 h 21546"/>
              <a:gd name="T38" fmla="*/ 20242 w 21552"/>
              <a:gd name="T39" fmla="*/ 15166 h 21546"/>
              <a:gd name="T40" fmla="*/ 20606 w 21552"/>
              <a:gd name="T41" fmla="*/ 16381 h 21546"/>
              <a:gd name="T42" fmla="*/ 21517 w 21552"/>
              <a:gd name="T43" fmla="*/ 18325 h 21546"/>
              <a:gd name="T44" fmla="*/ 20606 w 21552"/>
              <a:gd name="T45" fmla="*/ 20755 h 21546"/>
              <a:gd name="T46" fmla="*/ 18967 w 21552"/>
              <a:gd name="T47" fmla="*/ 21484 h 21546"/>
              <a:gd name="T48" fmla="*/ 16805 w 21552"/>
              <a:gd name="T49" fmla="*/ 21276 h 21546"/>
              <a:gd name="T50" fmla="*/ 15462 w 21552"/>
              <a:gd name="T51" fmla="*/ 19874 h 21546"/>
              <a:gd name="T52" fmla="*/ 14525 w 21552"/>
              <a:gd name="T53" fmla="*/ 19641 h 21546"/>
              <a:gd name="T54" fmla="*/ 12601 w 21552"/>
              <a:gd name="T55" fmla="*/ 21195 h 21546"/>
              <a:gd name="T56" fmla="*/ 10954 w 21552"/>
              <a:gd name="T57" fmla="*/ 20755 h 21546"/>
              <a:gd name="T58" fmla="*/ 9679 w 21552"/>
              <a:gd name="T59" fmla="*/ 20148 h 21546"/>
              <a:gd name="T60" fmla="*/ 7987 w 21552"/>
              <a:gd name="T61" fmla="*/ 20730 h 21546"/>
              <a:gd name="T62" fmla="*/ 6295 w 21552"/>
              <a:gd name="T63" fmla="*/ 19874 h 21546"/>
              <a:gd name="T64" fmla="*/ 5126 w 21552"/>
              <a:gd name="T65" fmla="*/ 20998 h 21546"/>
              <a:gd name="T66" fmla="*/ 3487 w 21552"/>
              <a:gd name="T67" fmla="*/ 21484 h 21546"/>
              <a:gd name="T68" fmla="*/ 1685 w 21552"/>
              <a:gd name="T69" fmla="*/ 20573 h 21546"/>
              <a:gd name="T70" fmla="*/ 938 w 21552"/>
              <a:gd name="T71" fmla="*/ 17839 h 21546"/>
              <a:gd name="T72" fmla="*/ 27 w 21552"/>
              <a:gd name="T73" fmla="*/ 16381 h 21546"/>
              <a:gd name="T74" fmla="*/ 604 w 21552"/>
              <a:gd name="T75" fmla="*/ 14422 h 21546"/>
              <a:gd name="T76" fmla="*/ 2030 w 21552"/>
              <a:gd name="T77" fmla="*/ 13223 h 21546"/>
              <a:gd name="T78" fmla="*/ 1568 w 21552"/>
              <a:gd name="T79" fmla="*/ 11577 h 21546"/>
              <a:gd name="T80" fmla="*/ 80 w 21552"/>
              <a:gd name="T81" fmla="*/ 10879 h 21546"/>
              <a:gd name="T82" fmla="*/ 391 w 21552"/>
              <a:gd name="T83" fmla="*/ 9335 h 21546"/>
              <a:gd name="T84" fmla="*/ 1120 w 21552"/>
              <a:gd name="T85" fmla="*/ 7877 h 21546"/>
              <a:gd name="T86" fmla="*/ 1507 w 21552"/>
              <a:gd name="T87" fmla="*/ 6829 h 21546"/>
              <a:gd name="T88" fmla="*/ 756 w 21552"/>
              <a:gd name="T89" fmla="*/ 5447 h 21546"/>
              <a:gd name="T90" fmla="*/ 27 w 21552"/>
              <a:gd name="T91" fmla="*/ 3503 h 21546"/>
              <a:gd name="T92" fmla="*/ 573 w 21552"/>
              <a:gd name="T93" fmla="*/ 1317 h 21546"/>
              <a:gd name="T94" fmla="*/ 2034 w 21552"/>
              <a:gd name="T95" fmla="*/ 289 h 21546"/>
              <a:gd name="T96" fmla="*/ 3852 w 21552"/>
              <a:gd name="T97" fmla="*/ 1074 h 21546"/>
              <a:gd name="T98" fmla="*/ 4747 w 21552"/>
              <a:gd name="T99" fmla="*/ 2157 h 21546"/>
              <a:gd name="T100" fmla="*/ 5798 w 21552"/>
              <a:gd name="T101" fmla="*/ 1063 h 21546"/>
              <a:gd name="T102" fmla="*/ 7054 w 21552"/>
              <a:gd name="T103" fmla="*/ 1418 h 21546"/>
              <a:gd name="T104" fmla="*/ 8689 w 21552"/>
              <a:gd name="T105" fmla="*/ 248 h 21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552"/>
              <a:gd name="T160" fmla="*/ 0 h 21546"/>
              <a:gd name="T161" fmla="*/ 21552 w 21552"/>
              <a:gd name="T162" fmla="*/ 21546 h 21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552" h="21546">
                <a:moveTo>
                  <a:pt x="8689" y="248"/>
                </a:moveTo>
                <a:cubicBezTo>
                  <a:pt x="8894" y="208"/>
                  <a:pt x="9160" y="334"/>
                  <a:pt x="9478" y="557"/>
                </a:cubicBezTo>
                <a:cubicBezTo>
                  <a:pt x="9793" y="775"/>
                  <a:pt x="10252" y="1554"/>
                  <a:pt x="10590" y="1560"/>
                </a:cubicBezTo>
                <a:cubicBezTo>
                  <a:pt x="10924" y="1560"/>
                  <a:pt x="11258" y="745"/>
                  <a:pt x="11501" y="588"/>
                </a:cubicBezTo>
                <a:cubicBezTo>
                  <a:pt x="11740" y="426"/>
                  <a:pt x="11926" y="507"/>
                  <a:pt x="12047" y="588"/>
                </a:cubicBezTo>
                <a:cubicBezTo>
                  <a:pt x="12168" y="669"/>
                  <a:pt x="12199" y="871"/>
                  <a:pt x="12229" y="1074"/>
                </a:cubicBezTo>
                <a:cubicBezTo>
                  <a:pt x="12256" y="1271"/>
                  <a:pt x="12168" y="1640"/>
                  <a:pt x="12229" y="1802"/>
                </a:cubicBezTo>
                <a:cubicBezTo>
                  <a:pt x="12290" y="1964"/>
                  <a:pt x="12472" y="2045"/>
                  <a:pt x="12593" y="2045"/>
                </a:cubicBezTo>
                <a:cubicBezTo>
                  <a:pt x="12715" y="2045"/>
                  <a:pt x="12836" y="2005"/>
                  <a:pt x="12958" y="1802"/>
                </a:cubicBezTo>
                <a:cubicBezTo>
                  <a:pt x="13079" y="1600"/>
                  <a:pt x="13170" y="1109"/>
                  <a:pt x="13322" y="831"/>
                </a:cubicBezTo>
                <a:cubicBezTo>
                  <a:pt x="13470" y="547"/>
                  <a:pt x="13606" y="228"/>
                  <a:pt x="13868" y="102"/>
                </a:cubicBezTo>
                <a:cubicBezTo>
                  <a:pt x="14126" y="-30"/>
                  <a:pt x="14616" y="-20"/>
                  <a:pt x="14877" y="51"/>
                </a:cubicBezTo>
                <a:cubicBezTo>
                  <a:pt x="15135" y="117"/>
                  <a:pt x="15295" y="228"/>
                  <a:pt x="15431" y="522"/>
                </a:cubicBezTo>
                <a:cubicBezTo>
                  <a:pt x="15564" y="810"/>
                  <a:pt x="15538" y="1494"/>
                  <a:pt x="15689" y="1802"/>
                </a:cubicBezTo>
                <a:cubicBezTo>
                  <a:pt x="15837" y="2106"/>
                  <a:pt x="16080" y="2268"/>
                  <a:pt x="16334" y="2349"/>
                </a:cubicBezTo>
                <a:cubicBezTo>
                  <a:pt x="16585" y="2425"/>
                  <a:pt x="16983" y="2400"/>
                  <a:pt x="17211" y="2273"/>
                </a:cubicBezTo>
                <a:cubicBezTo>
                  <a:pt x="17435" y="2142"/>
                  <a:pt x="17518" y="1838"/>
                  <a:pt x="17693" y="1560"/>
                </a:cubicBezTo>
                <a:cubicBezTo>
                  <a:pt x="17863" y="1276"/>
                  <a:pt x="17992" y="831"/>
                  <a:pt x="18239" y="588"/>
                </a:cubicBezTo>
                <a:cubicBezTo>
                  <a:pt x="18482" y="340"/>
                  <a:pt x="18816" y="183"/>
                  <a:pt x="19150" y="102"/>
                </a:cubicBezTo>
                <a:cubicBezTo>
                  <a:pt x="19483" y="21"/>
                  <a:pt x="19908" y="-20"/>
                  <a:pt x="20242" y="102"/>
                </a:cubicBezTo>
                <a:cubicBezTo>
                  <a:pt x="20576" y="223"/>
                  <a:pt x="20940" y="507"/>
                  <a:pt x="21153" y="831"/>
                </a:cubicBezTo>
                <a:cubicBezTo>
                  <a:pt x="21365" y="1155"/>
                  <a:pt x="21456" y="1721"/>
                  <a:pt x="21517" y="2045"/>
                </a:cubicBezTo>
                <a:cubicBezTo>
                  <a:pt x="21574" y="2364"/>
                  <a:pt x="21551" y="2486"/>
                  <a:pt x="21517" y="2774"/>
                </a:cubicBezTo>
                <a:cubicBezTo>
                  <a:pt x="21479" y="3058"/>
                  <a:pt x="21388" y="3468"/>
                  <a:pt x="21297" y="3751"/>
                </a:cubicBezTo>
                <a:cubicBezTo>
                  <a:pt x="21206" y="4035"/>
                  <a:pt x="21081" y="4212"/>
                  <a:pt x="20971" y="4475"/>
                </a:cubicBezTo>
                <a:cubicBezTo>
                  <a:pt x="20857" y="4733"/>
                  <a:pt x="20735" y="4966"/>
                  <a:pt x="20625" y="5311"/>
                </a:cubicBezTo>
                <a:cubicBezTo>
                  <a:pt x="20512" y="5650"/>
                  <a:pt x="20398" y="6176"/>
                  <a:pt x="20307" y="6515"/>
                </a:cubicBezTo>
                <a:cubicBezTo>
                  <a:pt x="20212" y="6849"/>
                  <a:pt x="20083" y="7072"/>
                  <a:pt x="20072" y="7335"/>
                </a:cubicBezTo>
                <a:cubicBezTo>
                  <a:pt x="20056" y="7594"/>
                  <a:pt x="20159" y="7862"/>
                  <a:pt x="20219" y="8074"/>
                </a:cubicBezTo>
                <a:cubicBezTo>
                  <a:pt x="20276" y="8282"/>
                  <a:pt x="20265" y="8353"/>
                  <a:pt x="20424" y="8606"/>
                </a:cubicBezTo>
                <a:cubicBezTo>
                  <a:pt x="20580" y="8854"/>
                  <a:pt x="21001" y="9294"/>
                  <a:pt x="21153" y="9578"/>
                </a:cubicBezTo>
                <a:cubicBezTo>
                  <a:pt x="21301" y="9856"/>
                  <a:pt x="21335" y="9983"/>
                  <a:pt x="21335" y="10307"/>
                </a:cubicBezTo>
                <a:cubicBezTo>
                  <a:pt x="21335" y="10631"/>
                  <a:pt x="21301" y="11198"/>
                  <a:pt x="21153" y="11522"/>
                </a:cubicBezTo>
                <a:cubicBezTo>
                  <a:pt x="21001" y="11841"/>
                  <a:pt x="20663" y="12089"/>
                  <a:pt x="20424" y="12251"/>
                </a:cubicBezTo>
                <a:cubicBezTo>
                  <a:pt x="20182" y="12408"/>
                  <a:pt x="19844" y="12372"/>
                  <a:pt x="19696" y="12494"/>
                </a:cubicBezTo>
                <a:cubicBezTo>
                  <a:pt x="19544" y="12610"/>
                  <a:pt x="19453" y="12818"/>
                  <a:pt x="19514" y="12980"/>
                </a:cubicBezTo>
                <a:cubicBezTo>
                  <a:pt x="19574" y="13142"/>
                  <a:pt x="19878" y="13263"/>
                  <a:pt x="20060" y="13466"/>
                </a:cubicBezTo>
                <a:cubicBezTo>
                  <a:pt x="20242" y="13668"/>
                  <a:pt x="20546" y="13952"/>
                  <a:pt x="20606" y="14195"/>
                </a:cubicBezTo>
                <a:cubicBezTo>
                  <a:pt x="20663" y="14432"/>
                  <a:pt x="20485" y="14761"/>
                  <a:pt x="20424" y="14923"/>
                </a:cubicBezTo>
                <a:cubicBezTo>
                  <a:pt x="20364" y="15085"/>
                  <a:pt x="20269" y="15045"/>
                  <a:pt x="20242" y="15166"/>
                </a:cubicBezTo>
                <a:cubicBezTo>
                  <a:pt x="20212" y="15283"/>
                  <a:pt x="20182" y="15450"/>
                  <a:pt x="20242" y="15652"/>
                </a:cubicBezTo>
                <a:cubicBezTo>
                  <a:pt x="20303" y="15855"/>
                  <a:pt x="20455" y="16098"/>
                  <a:pt x="20606" y="16381"/>
                </a:cubicBezTo>
                <a:cubicBezTo>
                  <a:pt x="20754" y="16660"/>
                  <a:pt x="21001" y="17029"/>
                  <a:pt x="21153" y="17353"/>
                </a:cubicBezTo>
                <a:cubicBezTo>
                  <a:pt x="21301" y="17672"/>
                  <a:pt x="21487" y="17920"/>
                  <a:pt x="21517" y="18325"/>
                </a:cubicBezTo>
                <a:cubicBezTo>
                  <a:pt x="21547" y="18730"/>
                  <a:pt x="21487" y="19378"/>
                  <a:pt x="21335" y="19783"/>
                </a:cubicBezTo>
                <a:cubicBezTo>
                  <a:pt x="21183" y="20188"/>
                  <a:pt x="20849" y="20507"/>
                  <a:pt x="20606" y="20755"/>
                </a:cubicBezTo>
                <a:cubicBezTo>
                  <a:pt x="20360" y="20998"/>
                  <a:pt x="20147" y="21119"/>
                  <a:pt x="19878" y="21241"/>
                </a:cubicBezTo>
                <a:cubicBezTo>
                  <a:pt x="19605" y="21357"/>
                  <a:pt x="19271" y="21443"/>
                  <a:pt x="18967" y="21484"/>
                </a:cubicBezTo>
                <a:cubicBezTo>
                  <a:pt x="18664" y="21524"/>
                  <a:pt x="18413" y="21514"/>
                  <a:pt x="18057" y="21484"/>
                </a:cubicBezTo>
                <a:cubicBezTo>
                  <a:pt x="17696" y="21449"/>
                  <a:pt x="17154" y="21383"/>
                  <a:pt x="16805" y="21276"/>
                </a:cubicBezTo>
                <a:cubicBezTo>
                  <a:pt x="16452" y="21170"/>
                  <a:pt x="16175" y="21079"/>
                  <a:pt x="15955" y="20846"/>
                </a:cubicBezTo>
                <a:cubicBezTo>
                  <a:pt x="15731" y="20608"/>
                  <a:pt x="15610" y="20234"/>
                  <a:pt x="15462" y="19874"/>
                </a:cubicBezTo>
                <a:cubicBezTo>
                  <a:pt x="15310" y="19510"/>
                  <a:pt x="15207" y="18700"/>
                  <a:pt x="15052" y="18664"/>
                </a:cubicBezTo>
                <a:cubicBezTo>
                  <a:pt x="14893" y="18624"/>
                  <a:pt x="14756" y="19343"/>
                  <a:pt x="14525" y="19641"/>
                </a:cubicBezTo>
                <a:cubicBezTo>
                  <a:pt x="14289" y="19935"/>
                  <a:pt x="13971" y="20193"/>
                  <a:pt x="13652" y="20456"/>
                </a:cubicBezTo>
                <a:cubicBezTo>
                  <a:pt x="13329" y="20715"/>
                  <a:pt x="12897" y="21064"/>
                  <a:pt x="12601" y="21195"/>
                </a:cubicBezTo>
                <a:cubicBezTo>
                  <a:pt x="12301" y="21322"/>
                  <a:pt x="12138" y="21312"/>
                  <a:pt x="11865" y="21241"/>
                </a:cubicBezTo>
                <a:cubicBezTo>
                  <a:pt x="11588" y="21165"/>
                  <a:pt x="11227" y="20917"/>
                  <a:pt x="10954" y="20755"/>
                </a:cubicBezTo>
                <a:cubicBezTo>
                  <a:pt x="10677" y="20588"/>
                  <a:pt x="10434" y="20365"/>
                  <a:pt x="10226" y="20269"/>
                </a:cubicBezTo>
                <a:cubicBezTo>
                  <a:pt x="10013" y="20168"/>
                  <a:pt x="9877" y="20082"/>
                  <a:pt x="9679" y="20148"/>
                </a:cubicBezTo>
                <a:cubicBezTo>
                  <a:pt x="9478" y="20208"/>
                  <a:pt x="9319" y="20553"/>
                  <a:pt x="9038" y="20654"/>
                </a:cubicBezTo>
                <a:cubicBezTo>
                  <a:pt x="8754" y="20750"/>
                  <a:pt x="8272" y="20831"/>
                  <a:pt x="7987" y="20730"/>
                </a:cubicBezTo>
                <a:cubicBezTo>
                  <a:pt x="7699" y="20623"/>
                  <a:pt x="7593" y="20168"/>
                  <a:pt x="7312" y="20026"/>
                </a:cubicBezTo>
                <a:cubicBezTo>
                  <a:pt x="7027" y="19879"/>
                  <a:pt x="6568" y="19834"/>
                  <a:pt x="6295" y="19874"/>
                </a:cubicBezTo>
                <a:cubicBezTo>
                  <a:pt x="6022" y="19915"/>
                  <a:pt x="5866" y="20082"/>
                  <a:pt x="5673" y="20269"/>
                </a:cubicBezTo>
                <a:cubicBezTo>
                  <a:pt x="5475" y="20451"/>
                  <a:pt x="5335" y="20796"/>
                  <a:pt x="5126" y="20998"/>
                </a:cubicBezTo>
                <a:cubicBezTo>
                  <a:pt x="4914" y="21195"/>
                  <a:pt x="4671" y="21403"/>
                  <a:pt x="4398" y="21484"/>
                </a:cubicBezTo>
                <a:cubicBezTo>
                  <a:pt x="4125" y="21565"/>
                  <a:pt x="3825" y="21570"/>
                  <a:pt x="3487" y="21484"/>
                </a:cubicBezTo>
                <a:cubicBezTo>
                  <a:pt x="3146" y="21393"/>
                  <a:pt x="2656" y="21114"/>
                  <a:pt x="2357" y="20963"/>
                </a:cubicBezTo>
                <a:cubicBezTo>
                  <a:pt x="2053" y="20806"/>
                  <a:pt x="1901" y="20790"/>
                  <a:pt x="1685" y="20573"/>
                </a:cubicBezTo>
                <a:cubicBezTo>
                  <a:pt x="1465" y="20350"/>
                  <a:pt x="1162" y="20092"/>
                  <a:pt x="1040" y="19641"/>
                </a:cubicBezTo>
                <a:cubicBezTo>
                  <a:pt x="915" y="19186"/>
                  <a:pt x="1044" y="18219"/>
                  <a:pt x="938" y="17839"/>
                </a:cubicBezTo>
                <a:cubicBezTo>
                  <a:pt x="828" y="17455"/>
                  <a:pt x="543" y="17596"/>
                  <a:pt x="391" y="17353"/>
                </a:cubicBezTo>
                <a:cubicBezTo>
                  <a:pt x="240" y="17110"/>
                  <a:pt x="69" y="16705"/>
                  <a:pt x="27" y="16381"/>
                </a:cubicBezTo>
                <a:cubicBezTo>
                  <a:pt x="-18" y="16052"/>
                  <a:pt x="39" y="15718"/>
                  <a:pt x="137" y="15394"/>
                </a:cubicBezTo>
                <a:cubicBezTo>
                  <a:pt x="232" y="15065"/>
                  <a:pt x="376" y="14701"/>
                  <a:pt x="604" y="14422"/>
                </a:cubicBezTo>
                <a:cubicBezTo>
                  <a:pt x="828" y="14139"/>
                  <a:pt x="1245" y="13906"/>
                  <a:pt x="1484" y="13709"/>
                </a:cubicBezTo>
                <a:cubicBezTo>
                  <a:pt x="1719" y="13506"/>
                  <a:pt x="1909" y="13425"/>
                  <a:pt x="2030" y="13223"/>
                </a:cubicBezTo>
                <a:cubicBezTo>
                  <a:pt x="2152" y="13020"/>
                  <a:pt x="2288" y="12767"/>
                  <a:pt x="2213" y="12494"/>
                </a:cubicBezTo>
                <a:cubicBezTo>
                  <a:pt x="2133" y="12215"/>
                  <a:pt x="1841" y="11780"/>
                  <a:pt x="1568" y="11577"/>
                </a:cubicBezTo>
                <a:cubicBezTo>
                  <a:pt x="1291" y="11370"/>
                  <a:pt x="820" y="11390"/>
                  <a:pt x="573" y="11279"/>
                </a:cubicBezTo>
                <a:cubicBezTo>
                  <a:pt x="323" y="11162"/>
                  <a:pt x="168" y="11076"/>
                  <a:pt x="80" y="10879"/>
                </a:cubicBezTo>
                <a:cubicBezTo>
                  <a:pt x="-11" y="10676"/>
                  <a:pt x="-26" y="10317"/>
                  <a:pt x="27" y="10064"/>
                </a:cubicBezTo>
                <a:cubicBezTo>
                  <a:pt x="76" y="9806"/>
                  <a:pt x="209" y="9578"/>
                  <a:pt x="391" y="9335"/>
                </a:cubicBezTo>
                <a:cubicBezTo>
                  <a:pt x="573" y="9092"/>
                  <a:pt x="995" y="8849"/>
                  <a:pt x="1120" y="8606"/>
                </a:cubicBezTo>
                <a:cubicBezTo>
                  <a:pt x="1241" y="8358"/>
                  <a:pt x="1116" y="8069"/>
                  <a:pt x="1120" y="7877"/>
                </a:cubicBezTo>
                <a:cubicBezTo>
                  <a:pt x="1120" y="7685"/>
                  <a:pt x="1063" y="7624"/>
                  <a:pt x="1127" y="7452"/>
                </a:cubicBezTo>
                <a:cubicBezTo>
                  <a:pt x="1188" y="7275"/>
                  <a:pt x="1476" y="7037"/>
                  <a:pt x="1507" y="6829"/>
                </a:cubicBezTo>
                <a:cubicBezTo>
                  <a:pt x="1533" y="6622"/>
                  <a:pt x="1431" y="6434"/>
                  <a:pt x="1306" y="6207"/>
                </a:cubicBezTo>
                <a:cubicBezTo>
                  <a:pt x="1181" y="5974"/>
                  <a:pt x="938" y="5710"/>
                  <a:pt x="756" y="5447"/>
                </a:cubicBezTo>
                <a:cubicBezTo>
                  <a:pt x="570" y="5179"/>
                  <a:pt x="312" y="4926"/>
                  <a:pt x="194" y="4607"/>
                </a:cubicBezTo>
                <a:cubicBezTo>
                  <a:pt x="73" y="4283"/>
                  <a:pt x="23" y="3888"/>
                  <a:pt x="27" y="3503"/>
                </a:cubicBezTo>
                <a:cubicBezTo>
                  <a:pt x="27" y="3114"/>
                  <a:pt x="118" y="2648"/>
                  <a:pt x="209" y="2288"/>
                </a:cubicBezTo>
                <a:cubicBezTo>
                  <a:pt x="297" y="1924"/>
                  <a:pt x="422" y="1595"/>
                  <a:pt x="573" y="1317"/>
                </a:cubicBezTo>
                <a:cubicBezTo>
                  <a:pt x="721" y="1033"/>
                  <a:pt x="873" y="755"/>
                  <a:pt x="1120" y="588"/>
                </a:cubicBezTo>
                <a:cubicBezTo>
                  <a:pt x="1363" y="415"/>
                  <a:pt x="1700" y="329"/>
                  <a:pt x="2034" y="289"/>
                </a:cubicBezTo>
                <a:cubicBezTo>
                  <a:pt x="2368" y="248"/>
                  <a:pt x="2820" y="213"/>
                  <a:pt x="3123" y="345"/>
                </a:cubicBezTo>
                <a:cubicBezTo>
                  <a:pt x="3423" y="471"/>
                  <a:pt x="3669" y="790"/>
                  <a:pt x="3852" y="1074"/>
                </a:cubicBezTo>
                <a:cubicBezTo>
                  <a:pt x="4034" y="1357"/>
                  <a:pt x="4064" y="1863"/>
                  <a:pt x="4216" y="2045"/>
                </a:cubicBezTo>
                <a:cubicBezTo>
                  <a:pt x="4364" y="2223"/>
                  <a:pt x="4569" y="2213"/>
                  <a:pt x="4747" y="2157"/>
                </a:cubicBezTo>
                <a:cubicBezTo>
                  <a:pt x="4922" y="2096"/>
                  <a:pt x="5096" y="1873"/>
                  <a:pt x="5274" y="1691"/>
                </a:cubicBezTo>
                <a:cubicBezTo>
                  <a:pt x="5449" y="1509"/>
                  <a:pt x="5586" y="1099"/>
                  <a:pt x="5798" y="1063"/>
                </a:cubicBezTo>
                <a:cubicBezTo>
                  <a:pt x="6007" y="1023"/>
                  <a:pt x="6318" y="1392"/>
                  <a:pt x="6530" y="1453"/>
                </a:cubicBezTo>
                <a:cubicBezTo>
                  <a:pt x="6739" y="1509"/>
                  <a:pt x="6853" y="1560"/>
                  <a:pt x="7054" y="1418"/>
                </a:cubicBezTo>
                <a:cubicBezTo>
                  <a:pt x="7251" y="1271"/>
                  <a:pt x="7452" y="790"/>
                  <a:pt x="7725" y="598"/>
                </a:cubicBezTo>
                <a:cubicBezTo>
                  <a:pt x="7995" y="400"/>
                  <a:pt x="8484" y="289"/>
                  <a:pt x="8689" y="248"/>
                </a:cubicBezTo>
                <a:close/>
                <a:moveTo>
                  <a:pt x="8689" y="248"/>
                </a:moveTo>
              </a:path>
            </a:pathLst>
          </a:custGeom>
          <a:solidFill>
            <a:srgbClr val="FFEA18"/>
          </a:solidFill>
          <a:ln w="25400">
            <a:solidFill>
              <a:srgbClr val="3D3832"/>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75" name="Text Box 2"/>
          <p:cNvSpPr txBox="1">
            <a:spLocks noChangeArrowheads="1"/>
          </p:cNvSpPr>
          <p:nvPr/>
        </p:nvSpPr>
        <p:spPr bwMode="auto">
          <a:xfrm>
            <a:off x="7359650" y="5783263"/>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rgbClr val="000000"/>
                </a:solidFill>
                <a:latin typeface="Times" charset="0"/>
                <a:ea typeface="ヒラギノ明朝 ProN W3" charset="-128"/>
                <a:sym typeface="Times" charset="0"/>
              </a:defRPr>
            </a:lvl1pPr>
            <a:lvl2pPr marL="742950" indent="-285750" eaLnBrk="0" hangingPunct="0">
              <a:defRPr sz="2400">
                <a:solidFill>
                  <a:srgbClr val="000000"/>
                </a:solidFill>
                <a:latin typeface="Times" charset="0"/>
                <a:ea typeface="ヒラギノ明朝 ProN W3" charset="-128"/>
                <a:sym typeface="Times" charset="0"/>
              </a:defRPr>
            </a:lvl2pPr>
            <a:lvl3pPr marL="1143000" indent="-228600" eaLnBrk="0" hangingPunct="0">
              <a:defRPr sz="2400">
                <a:solidFill>
                  <a:srgbClr val="000000"/>
                </a:solidFill>
                <a:latin typeface="Times" charset="0"/>
                <a:ea typeface="ヒラギノ明朝 ProN W3" charset="-128"/>
                <a:sym typeface="Times" charset="0"/>
              </a:defRPr>
            </a:lvl3pPr>
            <a:lvl4pPr marL="1600200" indent="-228600" eaLnBrk="0" hangingPunct="0">
              <a:defRPr sz="2400">
                <a:solidFill>
                  <a:srgbClr val="000000"/>
                </a:solidFill>
                <a:latin typeface="Times" charset="0"/>
                <a:ea typeface="ヒラギノ明朝 ProN W3" charset="-128"/>
                <a:sym typeface="Times" charset="0"/>
              </a:defRPr>
            </a:lvl4pPr>
            <a:lvl5pPr marL="2057400" indent="-228600" eaLnBrk="0" hangingPunct="0">
              <a:defRPr sz="2400">
                <a:solidFill>
                  <a:srgbClr val="000000"/>
                </a:solidFill>
                <a:latin typeface="Times" charset="0"/>
                <a:ea typeface="ヒラギノ明朝 ProN W3" charset="-128"/>
                <a:sym typeface="Times" charset="0"/>
              </a:defRPr>
            </a:lvl5pPr>
            <a:lvl6pPr marL="25146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6pPr>
            <a:lvl7pPr marL="29718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7pPr>
            <a:lvl8pPr marL="34290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8pPr>
            <a:lvl9pPr marL="38862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B2930A6-41C6-4B62-BCE4-377500D13ED3}" type="slidenum">
              <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endParaRPr>
          </a:p>
        </p:txBody>
      </p:sp>
      <p:sp>
        <p:nvSpPr>
          <p:cNvPr id="3077" name="Rectangle 4"/>
          <p:cNvSpPr>
            <a:spLocks noGrp="1" noChangeArrowheads="1"/>
          </p:cNvSpPr>
          <p:nvPr>
            <p:ph type="body" idx="1"/>
          </p:nvPr>
        </p:nvSpPr>
        <p:spPr>
          <a:xfrm>
            <a:off x="838200" y="1447800"/>
            <a:ext cx="7391400" cy="3657600"/>
          </a:xfrm>
        </p:spPr>
        <p:txBody>
          <a:bodyPr rIns="132080"/>
          <a:lstStyle/>
          <a:p>
            <a:pPr indent="0" eaLnBrk="1" hangingPunct="1"/>
            <a:endParaRPr lang="en-US" altLang="en-US" dirty="0">
              <a:latin typeface="Marker Felt" charset="0"/>
              <a:sym typeface="Marker Felt" charset="0"/>
            </a:endParaRPr>
          </a:p>
          <a:p>
            <a:pPr indent="0" eaLnBrk="1" hangingPunct="1">
              <a:buNone/>
            </a:pPr>
            <a:endParaRPr lang="en-US" altLang="en-US" dirty="0">
              <a:latin typeface="Marker Felt" charset="0"/>
              <a:sym typeface="Marker Felt" charset="0"/>
            </a:endParaRPr>
          </a:p>
          <a:p>
            <a:pPr indent="0" eaLnBrk="1" hangingPunct="1"/>
            <a:endParaRPr lang="en-US" altLang="en-US" dirty="0">
              <a:latin typeface="Marker Felt" charset="0"/>
              <a:sym typeface="Marker Felt" charset="0"/>
            </a:endParaRPr>
          </a:p>
          <a:p>
            <a:pPr indent="0" eaLnBrk="1" hangingPunct="1">
              <a:buNone/>
            </a:pPr>
            <a:endParaRPr lang="en-US" altLang="en-US" dirty="0">
              <a:latin typeface="Marker Felt" charset="0"/>
              <a:sym typeface="Marker Felt" charset="0"/>
            </a:endParaRPr>
          </a:p>
          <a:p>
            <a:pPr indent="0" eaLnBrk="1" hangingPunct="1">
              <a:buNone/>
            </a:pPr>
            <a:endParaRPr lang="en-US" altLang="en-US" dirty="0">
              <a:latin typeface="Marker Felt" charset="0"/>
              <a:sym typeface="Marker Felt" charset="0"/>
            </a:endParaRPr>
          </a:p>
        </p:txBody>
      </p:sp>
      <p:sp>
        <p:nvSpPr>
          <p:cNvPr id="2" name="Title 1">
            <a:extLst>
              <a:ext uri="{FF2B5EF4-FFF2-40B4-BE49-F238E27FC236}">
                <a16:creationId xmlns:a16="http://schemas.microsoft.com/office/drawing/2014/main" id="{E5DBF931-FBF0-DB1C-17AE-D76C027C837F}"/>
              </a:ext>
            </a:extLst>
          </p:cNvPr>
          <p:cNvSpPr txBox="1">
            <a:spLocks/>
          </p:cNvSpPr>
          <p:nvPr/>
        </p:nvSpPr>
        <p:spPr>
          <a:xfrm>
            <a:off x="1202919" y="284176"/>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orbel" panose="020B0503020204020204"/>
                <a:ea typeface="+mj-ea"/>
                <a:cs typeface="+mj-cs"/>
              </a:rPr>
              <a:t>MS. Virginia </a:t>
            </a:r>
            <a:r>
              <a:rPr kumimoji="0" lang="en-US" sz="4000" b="1" i="0" u="none" strike="noStrike" kern="1200" cap="all" spc="0" normalizeH="0" baseline="0" noProof="0" dirty="0" err="1">
                <a:ln>
                  <a:noFill/>
                </a:ln>
                <a:solidFill>
                  <a:prstClr val="black"/>
                </a:solidFill>
                <a:effectLst/>
                <a:uLnTx/>
                <a:uFillTx/>
                <a:latin typeface="Corbel" panose="020B0503020204020204"/>
                <a:ea typeface="+mj-ea"/>
                <a:cs typeface="+mj-cs"/>
              </a:rPr>
              <a:t>teague</a:t>
            </a:r>
            <a:br>
              <a:rPr kumimoji="0" lang="en-US" sz="4000" b="1" i="0" u="none" strike="noStrike" kern="1200" cap="all" spc="0" normalizeH="0" baseline="0" noProof="0" dirty="0">
                <a:ln>
                  <a:noFill/>
                </a:ln>
                <a:solidFill>
                  <a:prstClr val="black"/>
                </a:solidFill>
                <a:effectLst/>
                <a:uLnTx/>
                <a:uFillTx/>
                <a:latin typeface="Corbel" panose="020B0503020204020204"/>
                <a:ea typeface="+mj-ea"/>
                <a:cs typeface="+mj-cs"/>
              </a:rPr>
            </a:br>
            <a:r>
              <a:rPr kumimoji="0" lang="en-US" sz="4000" b="1" i="0" u="none" strike="noStrike" kern="1200" cap="all" spc="0" normalizeH="0" baseline="0" noProof="0" dirty="0">
                <a:ln>
                  <a:noFill/>
                </a:ln>
                <a:solidFill>
                  <a:prstClr val="black"/>
                </a:solidFill>
                <a:effectLst/>
                <a:uLnTx/>
                <a:uFillTx/>
                <a:latin typeface="Corbel" panose="020B0503020204020204"/>
                <a:ea typeface="+mj-ea"/>
                <a:cs typeface="+mj-cs"/>
              </a:rPr>
              <a:t>School Social Worker</a:t>
            </a:r>
          </a:p>
        </p:txBody>
      </p:sp>
      <p:sp>
        <p:nvSpPr>
          <p:cNvPr id="5" name="Content Placeholder 3">
            <a:extLst>
              <a:ext uri="{FF2B5EF4-FFF2-40B4-BE49-F238E27FC236}">
                <a16:creationId xmlns:a16="http://schemas.microsoft.com/office/drawing/2014/main" id="{A3E637EE-9AEC-A747-4121-D881CFDA9BC9}"/>
              </a:ext>
            </a:extLst>
          </p:cNvPr>
          <p:cNvSpPr txBox="1">
            <a:spLocks/>
          </p:cNvSpPr>
          <p:nvPr/>
        </p:nvSpPr>
        <p:spPr>
          <a:xfrm>
            <a:off x="1242189" y="4356477"/>
            <a:ext cx="6713656" cy="2044323"/>
          </a:xfrm>
          <a:prstGeom prst="rect">
            <a:avLst/>
          </a:prstGeom>
        </p:spPr>
        <p:txBody>
          <a:bodyPr vert="horz" lIns="91440" tIns="45720" rIns="91440" bIns="45720" rtlCol="0">
            <a:normAutofit fontScale="325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6000" b="1" i="0" u="none" strike="noStrike" kern="1200" cap="none" spc="0" normalizeH="0" baseline="0" noProof="0" dirty="0">
                <a:ln>
                  <a:noFill/>
                </a:ln>
                <a:solidFill>
                  <a:srgbClr val="2C2C2C"/>
                </a:solidFill>
                <a:effectLst/>
                <a:uLnTx/>
                <a:uFillTx/>
                <a:latin typeface="Corbel" panose="020B0503020204020204"/>
                <a:ea typeface="+mn-ea"/>
                <a:cs typeface="+mn-cs"/>
              </a:rPr>
              <a:t>Please contact me at :</a:t>
            </a:r>
          </a:p>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6000" b="1" i="0" u="none" strike="noStrike" kern="1200" cap="none" spc="0" normalizeH="0" baseline="0" noProof="0" dirty="0">
                <a:ln>
                  <a:noFill/>
                </a:ln>
                <a:solidFill>
                  <a:srgbClr val="2C2C2C"/>
                </a:solidFill>
                <a:effectLst/>
                <a:uLnTx/>
                <a:uFillTx/>
                <a:latin typeface="Corbel" panose="020B0503020204020204"/>
                <a:ea typeface="+mn-ea"/>
                <a:cs typeface="+mn-cs"/>
              </a:rPr>
              <a:t>901-416-6083</a:t>
            </a:r>
          </a:p>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6000" b="1" i="0" u="none" strike="noStrike" kern="1200" cap="none" spc="0" normalizeH="0" baseline="0" noProof="0" dirty="0" err="1">
                <a:ln>
                  <a:noFill/>
                </a:ln>
                <a:solidFill>
                  <a:srgbClr val="2C2C2C"/>
                </a:solidFill>
                <a:effectLst/>
                <a:uLnTx/>
                <a:uFillTx/>
                <a:latin typeface="Corbel" panose="020B0503020204020204"/>
                <a:ea typeface="+mn-ea"/>
                <a:cs typeface="+mn-cs"/>
                <a:hlinkClick r:id="rId3"/>
              </a:rPr>
              <a:t>teaguev</a:t>
            </a:r>
            <a:r>
              <a:rPr kumimoji="0" lang="en-US" sz="6000" b="1" i="0" u="none" strike="noStrike" kern="1200" cap="none" spc="0" normalizeH="0" baseline="0" noProof="0" dirty="0">
                <a:ln>
                  <a:noFill/>
                </a:ln>
                <a:solidFill>
                  <a:srgbClr val="2C2C2C"/>
                </a:solidFill>
                <a:effectLst/>
                <a:uLnTx/>
                <a:uFillTx/>
                <a:latin typeface="Corbel" panose="020B0503020204020204"/>
                <a:ea typeface="+mn-ea"/>
                <a:cs typeface="+mn-cs"/>
                <a:hlinkClick r:id="rId3"/>
              </a:rPr>
              <a:t>@scsk12.org</a:t>
            </a:r>
            <a:endParaRPr kumimoji="0" lang="en-US" sz="6000" b="1" i="0" u="none" strike="noStrike" kern="1200" cap="none" spc="0" normalizeH="0" baseline="0" noProof="0" dirty="0">
              <a:ln>
                <a:noFill/>
              </a:ln>
              <a:solidFill>
                <a:srgbClr val="2C2C2C"/>
              </a:solidFill>
              <a:effectLst/>
              <a:uLnTx/>
              <a:uFillTx/>
              <a:latin typeface="Corbel" panose="020B0503020204020204"/>
              <a:ea typeface="+mn-ea"/>
              <a:cs typeface="+mn-cs"/>
            </a:endParaRPr>
          </a:p>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endParaRPr kumimoji="0" lang="en-US" sz="6000" b="1" i="0" u="none" strike="noStrike" kern="1200" cap="none" spc="0" normalizeH="0" baseline="0" noProof="0" dirty="0">
              <a:ln>
                <a:noFill/>
              </a:ln>
              <a:solidFill>
                <a:srgbClr val="2C2C2C"/>
              </a:solidFill>
              <a:effectLst/>
              <a:uLnTx/>
              <a:uFillTx/>
              <a:latin typeface="Corbel" panose="020B0503020204020204"/>
              <a:ea typeface="+mn-ea"/>
              <a:cs typeface="+mn-cs"/>
            </a:endParaRPr>
          </a:p>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6000" b="1" i="0" u="none" strike="noStrike" kern="1200" cap="none" spc="0" normalizeH="0" baseline="0" noProof="0" dirty="0">
                <a:ln>
                  <a:noFill/>
                </a:ln>
                <a:solidFill>
                  <a:srgbClr val="2C2C2C"/>
                </a:solidFill>
                <a:effectLst/>
                <a:uLnTx/>
                <a:uFillTx/>
                <a:latin typeface="Corbel" panose="020B0503020204020204"/>
                <a:ea typeface="+mn-ea"/>
                <a:cs typeface="+mn-cs"/>
              </a:rPr>
              <a:t>Days assigned to Peabody:  Wednesdays</a:t>
            </a:r>
          </a:p>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endParaRPr kumimoji="0" lang="en-US" sz="22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4C8B2EA2-5D9F-25D9-53EA-F5EEE7ABE0F5}"/>
              </a:ext>
            </a:extLst>
          </p:cNvPr>
          <p:cNvPicPr>
            <a:picLocks noChangeAspect="1"/>
          </p:cNvPicPr>
          <p:nvPr/>
        </p:nvPicPr>
        <p:blipFill>
          <a:blip r:embed="rId4"/>
          <a:stretch>
            <a:fillRect/>
          </a:stretch>
        </p:blipFill>
        <p:spPr>
          <a:xfrm>
            <a:off x="5105399" y="1792937"/>
            <a:ext cx="2850445" cy="2420936"/>
          </a:xfrm>
          <a:prstGeom prst="rect">
            <a:avLst/>
          </a:prstGeom>
        </p:spPr>
      </p:pic>
      <p:pic>
        <p:nvPicPr>
          <p:cNvPr id="7" name="Picture 6">
            <a:extLst>
              <a:ext uri="{FF2B5EF4-FFF2-40B4-BE49-F238E27FC236}">
                <a16:creationId xmlns:a16="http://schemas.microsoft.com/office/drawing/2014/main" id="{491EE918-7ADD-F07C-8436-B1FEB0C70C2E}"/>
              </a:ext>
            </a:extLst>
          </p:cNvPr>
          <p:cNvPicPr>
            <a:picLocks noChangeAspect="1"/>
          </p:cNvPicPr>
          <p:nvPr/>
        </p:nvPicPr>
        <p:blipFill>
          <a:blip r:embed="rId5"/>
          <a:stretch>
            <a:fillRect/>
          </a:stretch>
        </p:blipFill>
        <p:spPr>
          <a:xfrm>
            <a:off x="1242190" y="1884997"/>
            <a:ext cx="2796412" cy="2143125"/>
          </a:xfrm>
          <a:prstGeom prst="rect">
            <a:avLst/>
          </a:prstGeom>
        </p:spPr>
      </p:pic>
    </p:spTree>
    <p:extLst>
      <p:ext uri="{BB962C8B-B14F-4D97-AF65-F5344CB8AC3E}">
        <p14:creationId xmlns:p14="http://schemas.microsoft.com/office/powerpoint/2010/main" val="2146964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p:cNvSpPr>
          <p:nvPr/>
        </p:nvSpPr>
        <p:spPr bwMode="auto">
          <a:xfrm>
            <a:off x="88930" y="-76200"/>
            <a:ext cx="9020175" cy="6757987"/>
          </a:xfrm>
          <a:custGeom>
            <a:avLst/>
            <a:gdLst>
              <a:gd name="T0" fmla="*/ 9478 w 21552"/>
              <a:gd name="T1" fmla="*/ 557 h 21546"/>
              <a:gd name="T2" fmla="*/ 11501 w 21552"/>
              <a:gd name="T3" fmla="*/ 588 h 21546"/>
              <a:gd name="T4" fmla="*/ 12229 w 21552"/>
              <a:gd name="T5" fmla="*/ 1074 h 21546"/>
              <a:gd name="T6" fmla="*/ 12593 w 21552"/>
              <a:gd name="T7" fmla="*/ 2045 h 21546"/>
              <a:gd name="T8" fmla="*/ 13322 w 21552"/>
              <a:gd name="T9" fmla="*/ 831 h 21546"/>
              <a:gd name="T10" fmla="*/ 14877 w 21552"/>
              <a:gd name="T11" fmla="*/ 51 h 21546"/>
              <a:gd name="T12" fmla="*/ 15689 w 21552"/>
              <a:gd name="T13" fmla="*/ 1802 h 21546"/>
              <a:gd name="T14" fmla="*/ 17211 w 21552"/>
              <a:gd name="T15" fmla="*/ 2273 h 21546"/>
              <a:gd name="T16" fmla="*/ 18239 w 21552"/>
              <a:gd name="T17" fmla="*/ 588 h 21546"/>
              <a:gd name="T18" fmla="*/ 20242 w 21552"/>
              <a:gd name="T19" fmla="*/ 102 h 21546"/>
              <a:gd name="T20" fmla="*/ 21517 w 21552"/>
              <a:gd name="T21" fmla="*/ 2045 h 21546"/>
              <a:gd name="T22" fmla="*/ 21297 w 21552"/>
              <a:gd name="T23" fmla="*/ 3751 h 21546"/>
              <a:gd name="T24" fmla="*/ 20625 w 21552"/>
              <a:gd name="T25" fmla="*/ 5311 h 21546"/>
              <a:gd name="T26" fmla="*/ 20072 w 21552"/>
              <a:gd name="T27" fmla="*/ 7335 h 21546"/>
              <a:gd name="T28" fmla="*/ 20424 w 21552"/>
              <a:gd name="T29" fmla="*/ 8606 h 21546"/>
              <a:gd name="T30" fmla="*/ 21335 w 21552"/>
              <a:gd name="T31" fmla="*/ 10307 h 21546"/>
              <a:gd name="T32" fmla="*/ 20424 w 21552"/>
              <a:gd name="T33" fmla="*/ 12251 h 21546"/>
              <a:gd name="T34" fmla="*/ 19514 w 21552"/>
              <a:gd name="T35" fmla="*/ 12980 h 21546"/>
              <a:gd name="T36" fmla="*/ 20606 w 21552"/>
              <a:gd name="T37" fmla="*/ 14195 h 21546"/>
              <a:gd name="T38" fmla="*/ 20242 w 21552"/>
              <a:gd name="T39" fmla="*/ 15166 h 21546"/>
              <a:gd name="T40" fmla="*/ 20606 w 21552"/>
              <a:gd name="T41" fmla="*/ 16381 h 21546"/>
              <a:gd name="T42" fmla="*/ 21517 w 21552"/>
              <a:gd name="T43" fmla="*/ 18325 h 21546"/>
              <a:gd name="T44" fmla="*/ 20606 w 21552"/>
              <a:gd name="T45" fmla="*/ 20755 h 21546"/>
              <a:gd name="T46" fmla="*/ 18967 w 21552"/>
              <a:gd name="T47" fmla="*/ 21484 h 21546"/>
              <a:gd name="T48" fmla="*/ 16805 w 21552"/>
              <a:gd name="T49" fmla="*/ 21276 h 21546"/>
              <a:gd name="T50" fmla="*/ 15462 w 21552"/>
              <a:gd name="T51" fmla="*/ 19874 h 21546"/>
              <a:gd name="T52" fmla="*/ 14525 w 21552"/>
              <a:gd name="T53" fmla="*/ 19641 h 21546"/>
              <a:gd name="T54" fmla="*/ 12601 w 21552"/>
              <a:gd name="T55" fmla="*/ 21195 h 21546"/>
              <a:gd name="T56" fmla="*/ 10954 w 21552"/>
              <a:gd name="T57" fmla="*/ 20755 h 21546"/>
              <a:gd name="T58" fmla="*/ 9679 w 21552"/>
              <a:gd name="T59" fmla="*/ 20148 h 21546"/>
              <a:gd name="T60" fmla="*/ 7987 w 21552"/>
              <a:gd name="T61" fmla="*/ 20730 h 21546"/>
              <a:gd name="T62" fmla="*/ 6295 w 21552"/>
              <a:gd name="T63" fmla="*/ 19874 h 21546"/>
              <a:gd name="T64" fmla="*/ 5126 w 21552"/>
              <a:gd name="T65" fmla="*/ 20998 h 21546"/>
              <a:gd name="T66" fmla="*/ 3487 w 21552"/>
              <a:gd name="T67" fmla="*/ 21484 h 21546"/>
              <a:gd name="T68" fmla="*/ 1685 w 21552"/>
              <a:gd name="T69" fmla="*/ 20573 h 21546"/>
              <a:gd name="T70" fmla="*/ 938 w 21552"/>
              <a:gd name="T71" fmla="*/ 17839 h 21546"/>
              <a:gd name="T72" fmla="*/ 27 w 21552"/>
              <a:gd name="T73" fmla="*/ 16381 h 21546"/>
              <a:gd name="T74" fmla="*/ 604 w 21552"/>
              <a:gd name="T75" fmla="*/ 14422 h 21546"/>
              <a:gd name="T76" fmla="*/ 2030 w 21552"/>
              <a:gd name="T77" fmla="*/ 13223 h 21546"/>
              <a:gd name="T78" fmla="*/ 1568 w 21552"/>
              <a:gd name="T79" fmla="*/ 11577 h 21546"/>
              <a:gd name="T80" fmla="*/ 80 w 21552"/>
              <a:gd name="T81" fmla="*/ 10879 h 21546"/>
              <a:gd name="T82" fmla="*/ 391 w 21552"/>
              <a:gd name="T83" fmla="*/ 9335 h 21546"/>
              <a:gd name="T84" fmla="*/ 1120 w 21552"/>
              <a:gd name="T85" fmla="*/ 7877 h 21546"/>
              <a:gd name="T86" fmla="*/ 1507 w 21552"/>
              <a:gd name="T87" fmla="*/ 6829 h 21546"/>
              <a:gd name="T88" fmla="*/ 756 w 21552"/>
              <a:gd name="T89" fmla="*/ 5447 h 21546"/>
              <a:gd name="T90" fmla="*/ 27 w 21552"/>
              <a:gd name="T91" fmla="*/ 3503 h 21546"/>
              <a:gd name="T92" fmla="*/ 573 w 21552"/>
              <a:gd name="T93" fmla="*/ 1317 h 21546"/>
              <a:gd name="T94" fmla="*/ 2034 w 21552"/>
              <a:gd name="T95" fmla="*/ 289 h 21546"/>
              <a:gd name="T96" fmla="*/ 3852 w 21552"/>
              <a:gd name="T97" fmla="*/ 1074 h 21546"/>
              <a:gd name="T98" fmla="*/ 4747 w 21552"/>
              <a:gd name="T99" fmla="*/ 2157 h 21546"/>
              <a:gd name="T100" fmla="*/ 5798 w 21552"/>
              <a:gd name="T101" fmla="*/ 1063 h 21546"/>
              <a:gd name="T102" fmla="*/ 7054 w 21552"/>
              <a:gd name="T103" fmla="*/ 1418 h 21546"/>
              <a:gd name="T104" fmla="*/ 8689 w 21552"/>
              <a:gd name="T105" fmla="*/ 248 h 21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552"/>
              <a:gd name="T160" fmla="*/ 0 h 21546"/>
              <a:gd name="T161" fmla="*/ 21552 w 21552"/>
              <a:gd name="T162" fmla="*/ 21546 h 21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552" h="21546">
                <a:moveTo>
                  <a:pt x="8689" y="248"/>
                </a:moveTo>
                <a:cubicBezTo>
                  <a:pt x="8894" y="208"/>
                  <a:pt x="9160" y="334"/>
                  <a:pt x="9478" y="557"/>
                </a:cubicBezTo>
                <a:cubicBezTo>
                  <a:pt x="9793" y="775"/>
                  <a:pt x="10252" y="1554"/>
                  <a:pt x="10590" y="1560"/>
                </a:cubicBezTo>
                <a:cubicBezTo>
                  <a:pt x="10924" y="1560"/>
                  <a:pt x="11258" y="745"/>
                  <a:pt x="11501" y="588"/>
                </a:cubicBezTo>
                <a:cubicBezTo>
                  <a:pt x="11740" y="426"/>
                  <a:pt x="11926" y="507"/>
                  <a:pt x="12047" y="588"/>
                </a:cubicBezTo>
                <a:cubicBezTo>
                  <a:pt x="12168" y="669"/>
                  <a:pt x="12199" y="871"/>
                  <a:pt x="12229" y="1074"/>
                </a:cubicBezTo>
                <a:cubicBezTo>
                  <a:pt x="12256" y="1271"/>
                  <a:pt x="12168" y="1640"/>
                  <a:pt x="12229" y="1802"/>
                </a:cubicBezTo>
                <a:cubicBezTo>
                  <a:pt x="12290" y="1964"/>
                  <a:pt x="12472" y="2045"/>
                  <a:pt x="12593" y="2045"/>
                </a:cubicBezTo>
                <a:cubicBezTo>
                  <a:pt x="12715" y="2045"/>
                  <a:pt x="12836" y="2005"/>
                  <a:pt x="12958" y="1802"/>
                </a:cubicBezTo>
                <a:cubicBezTo>
                  <a:pt x="13079" y="1600"/>
                  <a:pt x="13170" y="1109"/>
                  <a:pt x="13322" y="831"/>
                </a:cubicBezTo>
                <a:cubicBezTo>
                  <a:pt x="13470" y="547"/>
                  <a:pt x="13606" y="228"/>
                  <a:pt x="13868" y="102"/>
                </a:cubicBezTo>
                <a:cubicBezTo>
                  <a:pt x="14126" y="-30"/>
                  <a:pt x="14616" y="-20"/>
                  <a:pt x="14877" y="51"/>
                </a:cubicBezTo>
                <a:cubicBezTo>
                  <a:pt x="15135" y="117"/>
                  <a:pt x="15295" y="228"/>
                  <a:pt x="15431" y="522"/>
                </a:cubicBezTo>
                <a:cubicBezTo>
                  <a:pt x="15564" y="810"/>
                  <a:pt x="15538" y="1494"/>
                  <a:pt x="15689" y="1802"/>
                </a:cubicBezTo>
                <a:cubicBezTo>
                  <a:pt x="15837" y="2106"/>
                  <a:pt x="16080" y="2268"/>
                  <a:pt x="16334" y="2349"/>
                </a:cubicBezTo>
                <a:cubicBezTo>
                  <a:pt x="16585" y="2425"/>
                  <a:pt x="16983" y="2400"/>
                  <a:pt x="17211" y="2273"/>
                </a:cubicBezTo>
                <a:cubicBezTo>
                  <a:pt x="17435" y="2142"/>
                  <a:pt x="17518" y="1838"/>
                  <a:pt x="17693" y="1560"/>
                </a:cubicBezTo>
                <a:cubicBezTo>
                  <a:pt x="17863" y="1276"/>
                  <a:pt x="17992" y="831"/>
                  <a:pt x="18239" y="588"/>
                </a:cubicBezTo>
                <a:cubicBezTo>
                  <a:pt x="18482" y="340"/>
                  <a:pt x="18816" y="183"/>
                  <a:pt x="19150" y="102"/>
                </a:cubicBezTo>
                <a:cubicBezTo>
                  <a:pt x="19483" y="21"/>
                  <a:pt x="19908" y="-20"/>
                  <a:pt x="20242" y="102"/>
                </a:cubicBezTo>
                <a:cubicBezTo>
                  <a:pt x="20576" y="223"/>
                  <a:pt x="20940" y="507"/>
                  <a:pt x="21153" y="831"/>
                </a:cubicBezTo>
                <a:cubicBezTo>
                  <a:pt x="21365" y="1155"/>
                  <a:pt x="21456" y="1721"/>
                  <a:pt x="21517" y="2045"/>
                </a:cubicBezTo>
                <a:cubicBezTo>
                  <a:pt x="21574" y="2364"/>
                  <a:pt x="21551" y="2486"/>
                  <a:pt x="21517" y="2774"/>
                </a:cubicBezTo>
                <a:cubicBezTo>
                  <a:pt x="21479" y="3058"/>
                  <a:pt x="21388" y="3468"/>
                  <a:pt x="21297" y="3751"/>
                </a:cubicBezTo>
                <a:cubicBezTo>
                  <a:pt x="21206" y="4035"/>
                  <a:pt x="21081" y="4212"/>
                  <a:pt x="20971" y="4475"/>
                </a:cubicBezTo>
                <a:cubicBezTo>
                  <a:pt x="20857" y="4733"/>
                  <a:pt x="20735" y="4966"/>
                  <a:pt x="20625" y="5311"/>
                </a:cubicBezTo>
                <a:cubicBezTo>
                  <a:pt x="20512" y="5650"/>
                  <a:pt x="20398" y="6176"/>
                  <a:pt x="20307" y="6515"/>
                </a:cubicBezTo>
                <a:cubicBezTo>
                  <a:pt x="20212" y="6849"/>
                  <a:pt x="20083" y="7072"/>
                  <a:pt x="20072" y="7335"/>
                </a:cubicBezTo>
                <a:cubicBezTo>
                  <a:pt x="20056" y="7594"/>
                  <a:pt x="20159" y="7862"/>
                  <a:pt x="20219" y="8074"/>
                </a:cubicBezTo>
                <a:cubicBezTo>
                  <a:pt x="20276" y="8282"/>
                  <a:pt x="20265" y="8353"/>
                  <a:pt x="20424" y="8606"/>
                </a:cubicBezTo>
                <a:cubicBezTo>
                  <a:pt x="20580" y="8854"/>
                  <a:pt x="21001" y="9294"/>
                  <a:pt x="21153" y="9578"/>
                </a:cubicBezTo>
                <a:cubicBezTo>
                  <a:pt x="21301" y="9856"/>
                  <a:pt x="21335" y="9983"/>
                  <a:pt x="21335" y="10307"/>
                </a:cubicBezTo>
                <a:cubicBezTo>
                  <a:pt x="21335" y="10631"/>
                  <a:pt x="21301" y="11198"/>
                  <a:pt x="21153" y="11522"/>
                </a:cubicBezTo>
                <a:cubicBezTo>
                  <a:pt x="21001" y="11841"/>
                  <a:pt x="20663" y="12089"/>
                  <a:pt x="20424" y="12251"/>
                </a:cubicBezTo>
                <a:cubicBezTo>
                  <a:pt x="20182" y="12408"/>
                  <a:pt x="19844" y="12372"/>
                  <a:pt x="19696" y="12494"/>
                </a:cubicBezTo>
                <a:cubicBezTo>
                  <a:pt x="19544" y="12610"/>
                  <a:pt x="19453" y="12818"/>
                  <a:pt x="19514" y="12980"/>
                </a:cubicBezTo>
                <a:cubicBezTo>
                  <a:pt x="19574" y="13142"/>
                  <a:pt x="19878" y="13263"/>
                  <a:pt x="20060" y="13466"/>
                </a:cubicBezTo>
                <a:cubicBezTo>
                  <a:pt x="20242" y="13668"/>
                  <a:pt x="20546" y="13952"/>
                  <a:pt x="20606" y="14195"/>
                </a:cubicBezTo>
                <a:cubicBezTo>
                  <a:pt x="20663" y="14432"/>
                  <a:pt x="20485" y="14761"/>
                  <a:pt x="20424" y="14923"/>
                </a:cubicBezTo>
                <a:cubicBezTo>
                  <a:pt x="20364" y="15085"/>
                  <a:pt x="20269" y="15045"/>
                  <a:pt x="20242" y="15166"/>
                </a:cubicBezTo>
                <a:cubicBezTo>
                  <a:pt x="20212" y="15283"/>
                  <a:pt x="20182" y="15450"/>
                  <a:pt x="20242" y="15652"/>
                </a:cubicBezTo>
                <a:cubicBezTo>
                  <a:pt x="20303" y="15855"/>
                  <a:pt x="20455" y="16098"/>
                  <a:pt x="20606" y="16381"/>
                </a:cubicBezTo>
                <a:cubicBezTo>
                  <a:pt x="20754" y="16660"/>
                  <a:pt x="21001" y="17029"/>
                  <a:pt x="21153" y="17353"/>
                </a:cubicBezTo>
                <a:cubicBezTo>
                  <a:pt x="21301" y="17672"/>
                  <a:pt x="21487" y="17920"/>
                  <a:pt x="21517" y="18325"/>
                </a:cubicBezTo>
                <a:cubicBezTo>
                  <a:pt x="21547" y="18730"/>
                  <a:pt x="21487" y="19378"/>
                  <a:pt x="21335" y="19783"/>
                </a:cubicBezTo>
                <a:cubicBezTo>
                  <a:pt x="21183" y="20188"/>
                  <a:pt x="20849" y="20507"/>
                  <a:pt x="20606" y="20755"/>
                </a:cubicBezTo>
                <a:cubicBezTo>
                  <a:pt x="20360" y="20998"/>
                  <a:pt x="20147" y="21119"/>
                  <a:pt x="19878" y="21241"/>
                </a:cubicBezTo>
                <a:cubicBezTo>
                  <a:pt x="19605" y="21357"/>
                  <a:pt x="19271" y="21443"/>
                  <a:pt x="18967" y="21484"/>
                </a:cubicBezTo>
                <a:cubicBezTo>
                  <a:pt x="18664" y="21524"/>
                  <a:pt x="18413" y="21514"/>
                  <a:pt x="18057" y="21484"/>
                </a:cubicBezTo>
                <a:cubicBezTo>
                  <a:pt x="17696" y="21449"/>
                  <a:pt x="17154" y="21383"/>
                  <a:pt x="16805" y="21276"/>
                </a:cubicBezTo>
                <a:cubicBezTo>
                  <a:pt x="16452" y="21170"/>
                  <a:pt x="16175" y="21079"/>
                  <a:pt x="15955" y="20846"/>
                </a:cubicBezTo>
                <a:cubicBezTo>
                  <a:pt x="15731" y="20608"/>
                  <a:pt x="15610" y="20234"/>
                  <a:pt x="15462" y="19874"/>
                </a:cubicBezTo>
                <a:cubicBezTo>
                  <a:pt x="15310" y="19510"/>
                  <a:pt x="15207" y="18700"/>
                  <a:pt x="15052" y="18664"/>
                </a:cubicBezTo>
                <a:cubicBezTo>
                  <a:pt x="14893" y="18624"/>
                  <a:pt x="14756" y="19343"/>
                  <a:pt x="14525" y="19641"/>
                </a:cubicBezTo>
                <a:cubicBezTo>
                  <a:pt x="14289" y="19935"/>
                  <a:pt x="13971" y="20193"/>
                  <a:pt x="13652" y="20456"/>
                </a:cubicBezTo>
                <a:cubicBezTo>
                  <a:pt x="13329" y="20715"/>
                  <a:pt x="12897" y="21064"/>
                  <a:pt x="12601" y="21195"/>
                </a:cubicBezTo>
                <a:cubicBezTo>
                  <a:pt x="12301" y="21322"/>
                  <a:pt x="12138" y="21312"/>
                  <a:pt x="11865" y="21241"/>
                </a:cubicBezTo>
                <a:cubicBezTo>
                  <a:pt x="11588" y="21165"/>
                  <a:pt x="11227" y="20917"/>
                  <a:pt x="10954" y="20755"/>
                </a:cubicBezTo>
                <a:cubicBezTo>
                  <a:pt x="10677" y="20588"/>
                  <a:pt x="10434" y="20365"/>
                  <a:pt x="10226" y="20269"/>
                </a:cubicBezTo>
                <a:cubicBezTo>
                  <a:pt x="10013" y="20168"/>
                  <a:pt x="9877" y="20082"/>
                  <a:pt x="9679" y="20148"/>
                </a:cubicBezTo>
                <a:cubicBezTo>
                  <a:pt x="9478" y="20208"/>
                  <a:pt x="9319" y="20553"/>
                  <a:pt x="9038" y="20654"/>
                </a:cubicBezTo>
                <a:cubicBezTo>
                  <a:pt x="8754" y="20750"/>
                  <a:pt x="8272" y="20831"/>
                  <a:pt x="7987" y="20730"/>
                </a:cubicBezTo>
                <a:cubicBezTo>
                  <a:pt x="7699" y="20623"/>
                  <a:pt x="7593" y="20168"/>
                  <a:pt x="7312" y="20026"/>
                </a:cubicBezTo>
                <a:cubicBezTo>
                  <a:pt x="7027" y="19879"/>
                  <a:pt x="6568" y="19834"/>
                  <a:pt x="6295" y="19874"/>
                </a:cubicBezTo>
                <a:cubicBezTo>
                  <a:pt x="6022" y="19915"/>
                  <a:pt x="5866" y="20082"/>
                  <a:pt x="5673" y="20269"/>
                </a:cubicBezTo>
                <a:cubicBezTo>
                  <a:pt x="5475" y="20451"/>
                  <a:pt x="5335" y="20796"/>
                  <a:pt x="5126" y="20998"/>
                </a:cubicBezTo>
                <a:cubicBezTo>
                  <a:pt x="4914" y="21195"/>
                  <a:pt x="4671" y="21403"/>
                  <a:pt x="4398" y="21484"/>
                </a:cubicBezTo>
                <a:cubicBezTo>
                  <a:pt x="4125" y="21565"/>
                  <a:pt x="3825" y="21570"/>
                  <a:pt x="3487" y="21484"/>
                </a:cubicBezTo>
                <a:cubicBezTo>
                  <a:pt x="3146" y="21393"/>
                  <a:pt x="2656" y="21114"/>
                  <a:pt x="2357" y="20963"/>
                </a:cubicBezTo>
                <a:cubicBezTo>
                  <a:pt x="2053" y="20806"/>
                  <a:pt x="1901" y="20790"/>
                  <a:pt x="1685" y="20573"/>
                </a:cubicBezTo>
                <a:cubicBezTo>
                  <a:pt x="1465" y="20350"/>
                  <a:pt x="1162" y="20092"/>
                  <a:pt x="1040" y="19641"/>
                </a:cubicBezTo>
                <a:cubicBezTo>
                  <a:pt x="915" y="19186"/>
                  <a:pt x="1044" y="18219"/>
                  <a:pt x="938" y="17839"/>
                </a:cubicBezTo>
                <a:cubicBezTo>
                  <a:pt x="828" y="17455"/>
                  <a:pt x="543" y="17596"/>
                  <a:pt x="391" y="17353"/>
                </a:cubicBezTo>
                <a:cubicBezTo>
                  <a:pt x="240" y="17110"/>
                  <a:pt x="69" y="16705"/>
                  <a:pt x="27" y="16381"/>
                </a:cubicBezTo>
                <a:cubicBezTo>
                  <a:pt x="-18" y="16052"/>
                  <a:pt x="39" y="15718"/>
                  <a:pt x="137" y="15394"/>
                </a:cubicBezTo>
                <a:cubicBezTo>
                  <a:pt x="232" y="15065"/>
                  <a:pt x="376" y="14701"/>
                  <a:pt x="604" y="14422"/>
                </a:cubicBezTo>
                <a:cubicBezTo>
                  <a:pt x="828" y="14139"/>
                  <a:pt x="1245" y="13906"/>
                  <a:pt x="1484" y="13709"/>
                </a:cubicBezTo>
                <a:cubicBezTo>
                  <a:pt x="1719" y="13506"/>
                  <a:pt x="1909" y="13425"/>
                  <a:pt x="2030" y="13223"/>
                </a:cubicBezTo>
                <a:cubicBezTo>
                  <a:pt x="2152" y="13020"/>
                  <a:pt x="2288" y="12767"/>
                  <a:pt x="2213" y="12494"/>
                </a:cubicBezTo>
                <a:cubicBezTo>
                  <a:pt x="2133" y="12215"/>
                  <a:pt x="1841" y="11780"/>
                  <a:pt x="1568" y="11577"/>
                </a:cubicBezTo>
                <a:cubicBezTo>
                  <a:pt x="1291" y="11370"/>
                  <a:pt x="820" y="11390"/>
                  <a:pt x="573" y="11279"/>
                </a:cubicBezTo>
                <a:cubicBezTo>
                  <a:pt x="323" y="11162"/>
                  <a:pt x="168" y="11076"/>
                  <a:pt x="80" y="10879"/>
                </a:cubicBezTo>
                <a:cubicBezTo>
                  <a:pt x="-11" y="10676"/>
                  <a:pt x="-26" y="10317"/>
                  <a:pt x="27" y="10064"/>
                </a:cubicBezTo>
                <a:cubicBezTo>
                  <a:pt x="76" y="9806"/>
                  <a:pt x="209" y="9578"/>
                  <a:pt x="391" y="9335"/>
                </a:cubicBezTo>
                <a:cubicBezTo>
                  <a:pt x="573" y="9092"/>
                  <a:pt x="995" y="8849"/>
                  <a:pt x="1120" y="8606"/>
                </a:cubicBezTo>
                <a:cubicBezTo>
                  <a:pt x="1241" y="8358"/>
                  <a:pt x="1116" y="8069"/>
                  <a:pt x="1120" y="7877"/>
                </a:cubicBezTo>
                <a:cubicBezTo>
                  <a:pt x="1120" y="7685"/>
                  <a:pt x="1063" y="7624"/>
                  <a:pt x="1127" y="7452"/>
                </a:cubicBezTo>
                <a:cubicBezTo>
                  <a:pt x="1188" y="7275"/>
                  <a:pt x="1476" y="7037"/>
                  <a:pt x="1507" y="6829"/>
                </a:cubicBezTo>
                <a:cubicBezTo>
                  <a:pt x="1533" y="6622"/>
                  <a:pt x="1431" y="6434"/>
                  <a:pt x="1306" y="6207"/>
                </a:cubicBezTo>
                <a:cubicBezTo>
                  <a:pt x="1181" y="5974"/>
                  <a:pt x="938" y="5710"/>
                  <a:pt x="756" y="5447"/>
                </a:cubicBezTo>
                <a:cubicBezTo>
                  <a:pt x="570" y="5179"/>
                  <a:pt x="312" y="4926"/>
                  <a:pt x="194" y="4607"/>
                </a:cubicBezTo>
                <a:cubicBezTo>
                  <a:pt x="73" y="4283"/>
                  <a:pt x="23" y="3888"/>
                  <a:pt x="27" y="3503"/>
                </a:cubicBezTo>
                <a:cubicBezTo>
                  <a:pt x="27" y="3114"/>
                  <a:pt x="118" y="2648"/>
                  <a:pt x="209" y="2288"/>
                </a:cubicBezTo>
                <a:cubicBezTo>
                  <a:pt x="297" y="1924"/>
                  <a:pt x="422" y="1595"/>
                  <a:pt x="573" y="1317"/>
                </a:cubicBezTo>
                <a:cubicBezTo>
                  <a:pt x="721" y="1033"/>
                  <a:pt x="873" y="755"/>
                  <a:pt x="1120" y="588"/>
                </a:cubicBezTo>
                <a:cubicBezTo>
                  <a:pt x="1363" y="415"/>
                  <a:pt x="1700" y="329"/>
                  <a:pt x="2034" y="289"/>
                </a:cubicBezTo>
                <a:cubicBezTo>
                  <a:pt x="2368" y="248"/>
                  <a:pt x="2820" y="213"/>
                  <a:pt x="3123" y="345"/>
                </a:cubicBezTo>
                <a:cubicBezTo>
                  <a:pt x="3423" y="471"/>
                  <a:pt x="3669" y="790"/>
                  <a:pt x="3852" y="1074"/>
                </a:cubicBezTo>
                <a:cubicBezTo>
                  <a:pt x="4034" y="1357"/>
                  <a:pt x="4064" y="1863"/>
                  <a:pt x="4216" y="2045"/>
                </a:cubicBezTo>
                <a:cubicBezTo>
                  <a:pt x="4364" y="2223"/>
                  <a:pt x="4569" y="2213"/>
                  <a:pt x="4747" y="2157"/>
                </a:cubicBezTo>
                <a:cubicBezTo>
                  <a:pt x="4922" y="2096"/>
                  <a:pt x="5096" y="1873"/>
                  <a:pt x="5274" y="1691"/>
                </a:cubicBezTo>
                <a:cubicBezTo>
                  <a:pt x="5449" y="1509"/>
                  <a:pt x="5586" y="1099"/>
                  <a:pt x="5798" y="1063"/>
                </a:cubicBezTo>
                <a:cubicBezTo>
                  <a:pt x="6007" y="1023"/>
                  <a:pt x="6318" y="1392"/>
                  <a:pt x="6530" y="1453"/>
                </a:cubicBezTo>
                <a:cubicBezTo>
                  <a:pt x="6739" y="1509"/>
                  <a:pt x="6853" y="1560"/>
                  <a:pt x="7054" y="1418"/>
                </a:cubicBezTo>
                <a:cubicBezTo>
                  <a:pt x="7251" y="1271"/>
                  <a:pt x="7452" y="790"/>
                  <a:pt x="7725" y="598"/>
                </a:cubicBezTo>
                <a:cubicBezTo>
                  <a:pt x="7995" y="400"/>
                  <a:pt x="8484" y="289"/>
                  <a:pt x="8689" y="248"/>
                </a:cubicBezTo>
                <a:close/>
                <a:moveTo>
                  <a:pt x="8689" y="248"/>
                </a:moveTo>
              </a:path>
            </a:pathLst>
          </a:custGeom>
          <a:solidFill>
            <a:srgbClr val="FFEA18"/>
          </a:solidFill>
          <a:ln w="25400">
            <a:solidFill>
              <a:srgbClr val="3D3832"/>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5" name="Text Box 2"/>
          <p:cNvSpPr txBox="1">
            <a:spLocks noChangeArrowheads="1"/>
          </p:cNvSpPr>
          <p:nvPr/>
        </p:nvSpPr>
        <p:spPr bwMode="auto">
          <a:xfrm>
            <a:off x="7359650" y="5783263"/>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rgbClr val="000000"/>
                </a:solidFill>
                <a:latin typeface="Times" charset="0"/>
                <a:ea typeface="ヒラギノ明朝 ProN W3" charset="-128"/>
                <a:sym typeface="Times" charset="0"/>
              </a:defRPr>
            </a:lvl1pPr>
            <a:lvl2pPr marL="742950" indent="-285750" eaLnBrk="0" hangingPunct="0">
              <a:defRPr sz="2400">
                <a:solidFill>
                  <a:srgbClr val="000000"/>
                </a:solidFill>
                <a:latin typeface="Times" charset="0"/>
                <a:ea typeface="ヒラギノ明朝 ProN W3" charset="-128"/>
                <a:sym typeface="Times" charset="0"/>
              </a:defRPr>
            </a:lvl2pPr>
            <a:lvl3pPr marL="1143000" indent="-228600" eaLnBrk="0" hangingPunct="0">
              <a:defRPr sz="2400">
                <a:solidFill>
                  <a:srgbClr val="000000"/>
                </a:solidFill>
                <a:latin typeface="Times" charset="0"/>
                <a:ea typeface="ヒラギノ明朝 ProN W3" charset="-128"/>
                <a:sym typeface="Times" charset="0"/>
              </a:defRPr>
            </a:lvl3pPr>
            <a:lvl4pPr marL="1600200" indent="-228600" eaLnBrk="0" hangingPunct="0">
              <a:defRPr sz="2400">
                <a:solidFill>
                  <a:srgbClr val="000000"/>
                </a:solidFill>
                <a:latin typeface="Times" charset="0"/>
                <a:ea typeface="ヒラギノ明朝 ProN W3" charset="-128"/>
                <a:sym typeface="Times" charset="0"/>
              </a:defRPr>
            </a:lvl4pPr>
            <a:lvl5pPr marL="2057400" indent="-228600" eaLnBrk="0" hangingPunct="0">
              <a:defRPr sz="2400">
                <a:solidFill>
                  <a:srgbClr val="000000"/>
                </a:solidFill>
                <a:latin typeface="Times" charset="0"/>
                <a:ea typeface="ヒラギノ明朝 ProN W3" charset="-128"/>
                <a:sym typeface="Times" charset="0"/>
              </a:defRPr>
            </a:lvl5pPr>
            <a:lvl6pPr marL="25146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6pPr>
            <a:lvl7pPr marL="29718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7pPr>
            <a:lvl8pPr marL="34290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8pPr>
            <a:lvl9pPr marL="38862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B2930A6-41C6-4B62-BCE4-377500D13ED3}" type="slidenum">
              <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endParaRPr>
          </a:p>
        </p:txBody>
      </p:sp>
      <p:sp>
        <p:nvSpPr>
          <p:cNvPr id="3077" name="Rectangle 4"/>
          <p:cNvSpPr>
            <a:spLocks noGrp="1" noChangeArrowheads="1"/>
          </p:cNvSpPr>
          <p:nvPr>
            <p:ph type="body" idx="1"/>
          </p:nvPr>
        </p:nvSpPr>
        <p:spPr>
          <a:xfrm>
            <a:off x="838200" y="1447800"/>
            <a:ext cx="7391400" cy="3657600"/>
          </a:xfrm>
        </p:spPr>
        <p:txBody>
          <a:bodyPr rIns="132080"/>
          <a:lstStyle/>
          <a:p>
            <a:pPr indent="0" eaLnBrk="1" hangingPunct="1"/>
            <a:endParaRPr lang="en-US" altLang="en-US" dirty="0">
              <a:latin typeface="Marker Felt" charset="0"/>
              <a:sym typeface="Marker Felt" charset="0"/>
            </a:endParaRPr>
          </a:p>
          <a:p>
            <a:pPr indent="0" eaLnBrk="1" hangingPunct="1">
              <a:buNone/>
            </a:pPr>
            <a:endParaRPr lang="en-US" altLang="en-US" dirty="0">
              <a:latin typeface="Marker Felt" charset="0"/>
              <a:sym typeface="Marker Felt" charset="0"/>
            </a:endParaRPr>
          </a:p>
          <a:p>
            <a:pPr indent="0" eaLnBrk="1" hangingPunct="1"/>
            <a:endParaRPr lang="en-US" altLang="en-US" dirty="0">
              <a:latin typeface="Marker Felt" charset="0"/>
              <a:sym typeface="Marker Felt" charset="0"/>
            </a:endParaRPr>
          </a:p>
          <a:p>
            <a:pPr indent="0" eaLnBrk="1" hangingPunct="1">
              <a:buNone/>
            </a:pPr>
            <a:endParaRPr lang="en-US" altLang="en-US" dirty="0">
              <a:latin typeface="Marker Felt" charset="0"/>
              <a:sym typeface="Marker Felt" charset="0"/>
            </a:endParaRPr>
          </a:p>
          <a:p>
            <a:pPr indent="0" eaLnBrk="1" hangingPunct="1">
              <a:buNone/>
            </a:pPr>
            <a:endParaRPr lang="en-US" altLang="en-US" dirty="0">
              <a:latin typeface="Marker Felt" charset="0"/>
              <a:sym typeface="Marker Felt" charset="0"/>
            </a:endParaRPr>
          </a:p>
        </p:txBody>
      </p:sp>
      <p:sp>
        <p:nvSpPr>
          <p:cNvPr id="2" name="Title 1">
            <a:extLst>
              <a:ext uri="{FF2B5EF4-FFF2-40B4-BE49-F238E27FC236}">
                <a16:creationId xmlns:a16="http://schemas.microsoft.com/office/drawing/2014/main" id="{E5DBF931-FBF0-DB1C-17AE-D76C027C837F}"/>
              </a:ext>
            </a:extLst>
          </p:cNvPr>
          <p:cNvSpPr txBox="1">
            <a:spLocks/>
          </p:cNvSpPr>
          <p:nvPr/>
        </p:nvSpPr>
        <p:spPr>
          <a:xfrm>
            <a:off x="920262" y="411963"/>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orbel" panose="020B0503020204020204"/>
                <a:ea typeface="+mj-ea"/>
                <a:cs typeface="+mj-cs"/>
              </a:rPr>
              <a:t>MS. </a:t>
            </a:r>
            <a:r>
              <a:rPr kumimoji="0" lang="en-US" sz="4000" b="1" i="0" u="none" strike="noStrike" kern="1200" cap="all" spc="0" normalizeH="0" baseline="0" noProof="0" dirty="0" err="1">
                <a:ln>
                  <a:noFill/>
                </a:ln>
                <a:solidFill>
                  <a:prstClr val="black"/>
                </a:solidFill>
                <a:effectLst/>
                <a:uLnTx/>
                <a:uFillTx/>
                <a:latin typeface="Corbel" panose="020B0503020204020204"/>
                <a:ea typeface="+mj-ea"/>
                <a:cs typeface="+mj-cs"/>
              </a:rPr>
              <a:t>Angilene</a:t>
            </a:r>
            <a:r>
              <a:rPr kumimoji="0" lang="en-US" sz="4000" b="1" i="0" u="none" strike="noStrike" kern="1200" cap="all" spc="0" normalizeH="0" baseline="0" noProof="0" dirty="0">
                <a:ln>
                  <a:noFill/>
                </a:ln>
                <a:solidFill>
                  <a:prstClr val="black"/>
                </a:solidFill>
                <a:effectLst/>
                <a:uLnTx/>
                <a:uFillTx/>
                <a:latin typeface="Corbel" panose="020B0503020204020204"/>
                <a:ea typeface="+mj-ea"/>
                <a:cs typeface="+mj-cs"/>
              </a:rPr>
              <a:t> ward-clear</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orbel" panose="020B0503020204020204"/>
                <a:ea typeface="+mj-ea"/>
                <a:cs typeface="+mj-cs"/>
              </a:rPr>
              <a:t>School behavior specialist</a:t>
            </a:r>
          </a:p>
        </p:txBody>
      </p:sp>
      <p:sp>
        <p:nvSpPr>
          <p:cNvPr id="5" name="Content Placeholder 3">
            <a:extLst>
              <a:ext uri="{FF2B5EF4-FFF2-40B4-BE49-F238E27FC236}">
                <a16:creationId xmlns:a16="http://schemas.microsoft.com/office/drawing/2014/main" id="{A3E637EE-9AEC-A747-4121-D881CFDA9BC9}"/>
              </a:ext>
            </a:extLst>
          </p:cNvPr>
          <p:cNvSpPr txBox="1">
            <a:spLocks/>
          </p:cNvSpPr>
          <p:nvPr/>
        </p:nvSpPr>
        <p:spPr>
          <a:xfrm>
            <a:off x="1623796" y="4259389"/>
            <a:ext cx="6713656" cy="1614380"/>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3100" b="1" i="0" u="none" strike="noStrike" kern="1200" cap="none" spc="0" normalizeH="0" baseline="0" noProof="0" dirty="0">
                <a:ln>
                  <a:noFill/>
                </a:ln>
                <a:solidFill>
                  <a:srgbClr val="2C2C2C"/>
                </a:solidFill>
                <a:effectLst/>
                <a:uLnTx/>
                <a:uFillTx/>
                <a:latin typeface="Corbel" panose="020B0503020204020204"/>
                <a:ea typeface="+mn-ea"/>
                <a:cs typeface="+mn-cs"/>
              </a:rPr>
              <a:t>Please contact me at :</a:t>
            </a:r>
          </a:p>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3100" b="1" i="0" u="none" strike="noStrike" kern="1200" cap="none" spc="0" normalizeH="0" baseline="0" noProof="0" dirty="0">
                <a:ln>
                  <a:noFill/>
                </a:ln>
                <a:solidFill>
                  <a:srgbClr val="2C2C2C"/>
                </a:solidFill>
                <a:effectLst/>
                <a:uLnTx/>
                <a:uFillTx/>
                <a:latin typeface="Corbel" panose="020B0503020204020204"/>
                <a:ea typeface="+mn-ea"/>
                <a:cs typeface="+mn-cs"/>
              </a:rPr>
              <a:t>901-602-7045</a:t>
            </a:r>
          </a:p>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3100" b="1" i="0" u="none" strike="noStrike" kern="1200" cap="none" spc="0" normalizeH="0" baseline="0" noProof="0" dirty="0">
                <a:ln>
                  <a:noFill/>
                </a:ln>
                <a:solidFill>
                  <a:srgbClr val="2C2C2C"/>
                </a:solidFill>
                <a:effectLst/>
                <a:uLnTx/>
                <a:uFillTx/>
                <a:latin typeface="Corbel" panose="020B0503020204020204"/>
                <a:ea typeface="+mn-ea"/>
                <a:cs typeface="+mn-cs"/>
                <a:hlinkClick r:id="rId3"/>
              </a:rPr>
              <a:t>wardcleara@scsk12.org</a:t>
            </a:r>
            <a:endParaRPr kumimoji="0" lang="en-US" sz="3100" b="1" i="0" u="none" strike="noStrike" kern="1200" cap="none" spc="0" normalizeH="0" baseline="0" noProof="0" dirty="0">
              <a:ln>
                <a:noFill/>
              </a:ln>
              <a:solidFill>
                <a:srgbClr val="2C2C2C"/>
              </a:solidFill>
              <a:effectLst/>
              <a:uLnTx/>
              <a:uFillTx/>
              <a:latin typeface="Corbel" panose="020B0503020204020204"/>
              <a:ea typeface="+mn-ea"/>
              <a:cs typeface="+mn-cs"/>
            </a:endParaRPr>
          </a:p>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3100" b="1" i="0" u="none" strike="noStrike" kern="1200" cap="none" spc="0" normalizeH="0" baseline="0" noProof="0" dirty="0">
                <a:ln>
                  <a:noFill/>
                </a:ln>
                <a:solidFill>
                  <a:srgbClr val="2C2C2C"/>
                </a:solidFill>
                <a:effectLst/>
                <a:uLnTx/>
                <a:uFillTx/>
                <a:latin typeface="Corbel" panose="020B0503020204020204"/>
                <a:ea typeface="+mn-ea"/>
                <a:cs typeface="+mn-cs"/>
              </a:rPr>
              <a:t>Days assigned to Peabody:  Tuesdays &amp; Thursdays</a:t>
            </a:r>
          </a:p>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endParaRPr kumimoji="0" lang="en-US" sz="22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04644089-D90C-8F2A-EB8E-172BA0956E7E}"/>
              </a:ext>
            </a:extLst>
          </p:cNvPr>
          <p:cNvPicPr>
            <a:picLocks noChangeAspect="1"/>
          </p:cNvPicPr>
          <p:nvPr/>
        </p:nvPicPr>
        <p:blipFill>
          <a:blip r:embed="rId4"/>
          <a:stretch>
            <a:fillRect/>
          </a:stretch>
        </p:blipFill>
        <p:spPr>
          <a:xfrm>
            <a:off x="2835202" y="1965959"/>
            <a:ext cx="3260798" cy="2131377"/>
          </a:xfrm>
          <a:prstGeom prst="rect">
            <a:avLst/>
          </a:prstGeom>
          <a:solidFill>
            <a:srgbClr val="E4E923"/>
          </a:solidFill>
        </p:spPr>
      </p:pic>
    </p:spTree>
    <p:extLst>
      <p:ext uri="{BB962C8B-B14F-4D97-AF65-F5344CB8AC3E}">
        <p14:creationId xmlns:p14="http://schemas.microsoft.com/office/powerpoint/2010/main" val="97813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p:cNvSpPr>
          <p:nvPr/>
        </p:nvSpPr>
        <p:spPr bwMode="auto">
          <a:xfrm>
            <a:off x="88930" y="-76200"/>
            <a:ext cx="9020175" cy="6757987"/>
          </a:xfrm>
          <a:custGeom>
            <a:avLst/>
            <a:gdLst>
              <a:gd name="T0" fmla="*/ 9478 w 21552"/>
              <a:gd name="T1" fmla="*/ 557 h 21546"/>
              <a:gd name="T2" fmla="*/ 11501 w 21552"/>
              <a:gd name="T3" fmla="*/ 588 h 21546"/>
              <a:gd name="T4" fmla="*/ 12229 w 21552"/>
              <a:gd name="T5" fmla="*/ 1074 h 21546"/>
              <a:gd name="T6" fmla="*/ 12593 w 21552"/>
              <a:gd name="T7" fmla="*/ 2045 h 21546"/>
              <a:gd name="T8" fmla="*/ 13322 w 21552"/>
              <a:gd name="T9" fmla="*/ 831 h 21546"/>
              <a:gd name="T10" fmla="*/ 14877 w 21552"/>
              <a:gd name="T11" fmla="*/ 51 h 21546"/>
              <a:gd name="T12" fmla="*/ 15689 w 21552"/>
              <a:gd name="T13" fmla="*/ 1802 h 21546"/>
              <a:gd name="T14" fmla="*/ 17211 w 21552"/>
              <a:gd name="T15" fmla="*/ 2273 h 21546"/>
              <a:gd name="T16" fmla="*/ 18239 w 21552"/>
              <a:gd name="T17" fmla="*/ 588 h 21546"/>
              <a:gd name="T18" fmla="*/ 20242 w 21552"/>
              <a:gd name="T19" fmla="*/ 102 h 21546"/>
              <a:gd name="T20" fmla="*/ 21517 w 21552"/>
              <a:gd name="T21" fmla="*/ 2045 h 21546"/>
              <a:gd name="T22" fmla="*/ 21297 w 21552"/>
              <a:gd name="T23" fmla="*/ 3751 h 21546"/>
              <a:gd name="T24" fmla="*/ 20625 w 21552"/>
              <a:gd name="T25" fmla="*/ 5311 h 21546"/>
              <a:gd name="T26" fmla="*/ 20072 w 21552"/>
              <a:gd name="T27" fmla="*/ 7335 h 21546"/>
              <a:gd name="T28" fmla="*/ 20424 w 21552"/>
              <a:gd name="T29" fmla="*/ 8606 h 21546"/>
              <a:gd name="T30" fmla="*/ 21335 w 21552"/>
              <a:gd name="T31" fmla="*/ 10307 h 21546"/>
              <a:gd name="T32" fmla="*/ 20424 w 21552"/>
              <a:gd name="T33" fmla="*/ 12251 h 21546"/>
              <a:gd name="T34" fmla="*/ 19514 w 21552"/>
              <a:gd name="T35" fmla="*/ 12980 h 21546"/>
              <a:gd name="T36" fmla="*/ 20606 w 21552"/>
              <a:gd name="T37" fmla="*/ 14195 h 21546"/>
              <a:gd name="T38" fmla="*/ 20242 w 21552"/>
              <a:gd name="T39" fmla="*/ 15166 h 21546"/>
              <a:gd name="T40" fmla="*/ 20606 w 21552"/>
              <a:gd name="T41" fmla="*/ 16381 h 21546"/>
              <a:gd name="T42" fmla="*/ 21517 w 21552"/>
              <a:gd name="T43" fmla="*/ 18325 h 21546"/>
              <a:gd name="T44" fmla="*/ 20606 w 21552"/>
              <a:gd name="T45" fmla="*/ 20755 h 21546"/>
              <a:gd name="T46" fmla="*/ 18967 w 21552"/>
              <a:gd name="T47" fmla="*/ 21484 h 21546"/>
              <a:gd name="T48" fmla="*/ 16805 w 21552"/>
              <a:gd name="T49" fmla="*/ 21276 h 21546"/>
              <a:gd name="T50" fmla="*/ 15462 w 21552"/>
              <a:gd name="T51" fmla="*/ 19874 h 21546"/>
              <a:gd name="T52" fmla="*/ 14525 w 21552"/>
              <a:gd name="T53" fmla="*/ 19641 h 21546"/>
              <a:gd name="T54" fmla="*/ 12601 w 21552"/>
              <a:gd name="T55" fmla="*/ 21195 h 21546"/>
              <a:gd name="T56" fmla="*/ 10954 w 21552"/>
              <a:gd name="T57" fmla="*/ 20755 h 21546"/>
              <a:gd name="T58" fmla="*/ 9679 w 21552"/>
              <a:gd name="T59" fmla="*/ 20148 h 21546"/>
              <a:gd name="T60" fmla="*/ 7987 w 21552"/>
              <a:gd name="T61" fmla="*/ 20730 h 21546"/>
              <a:gd name="T62" fmla="*/ 6295 w 21552"/>
              <a:gd name="T63" fmla="*/ 19874 h 21546"/>
              <a:gd name="T64" fmla="*/ 5126 w 21552"/>
              <a:gd name="T65" fmla="*/ 20998 h 21546"/>
              <a:gd name="T66" fmla="*/ 3487 w 21552"/>
              <a:gd name="T67" fmla="*/ 21484 h 21546"/>
              <a:gd name="T68" fmla="*/ 1685 w 21552"/>
              <a:gd name="T69" fmla="*/ 20573 h 21546"/>
              <a:gd name="T70" fmla="*/ 938 w 21552"/>
              <a:gd name="T71" fmla="*/ 17839 h 21546"/>
              <a:gd name="T72" fmla="*/ 27 w 21552"/>
              <a:gd name="T73" fmla="*/ 16381 h 21546"/>
              <a:gd name="T74" fmla="*/ 604 w 21552"/>
              <a:gd name="T75" fmla="*/ 14422 h 21546"/>
              <a:gd name="T76" fmla="*/ 2030 w 21552"/>
              <a:gd name="T77" fmla="*/ 13223 h 21546"/>
              <a:gd name="T78" fmla="*/ 1568 w 21552"/>
              <a:gd name="T79" fmla="*/ 11577 h 21546"/>
              <a:gd name="T80" fmla="*/ 80 w 21552"/>
              <a:gd name="T81" fmla="*/ 10879 h 21546"/>
              <a:gd name="T82" fmla="*/ 391 w 21552"/>
              <a:gd name="T83" fmla="*/ 9335 h 21546"/>
              <a:gd name="T84" fmla="*/ 1120 w 21552"/>
              <a:gd name="T85" fmla="*/ 7877 h 21546"/>
              <a:gd name="T86" fmla="*/ 1507 w 21552"/>
              <a:gd name="T87" fmla="*/ 6829 h 21546"/>
              <a:gd name="T88" fmla="*/ 756 w 21552"/>
              <a:gd name="T89" fmla="*/ 5447 h 21546"/>
              <a:gd name="T90" fmla="*/ 27 w 21552"/>
              <a:gd name="T91" fmla="*/ 3503 h 21546"/>
              <a:gd name="T92" fmla="*/ 573 w 21552"/>
              <a:gd name="T93" fmla="*/ 1317 h 21546"/>
              <a:gd name="T94" fmla="*/ 2034 w 21552"/>
              <a:gd name="T95" fmla="*/ 289 h 21546"/>
              <a:gd name="T96" fmla="*/ 3852 w 21552"/>
              <a:gd name="T97" fmla="*/ 1074 h 21546"/>
              <a:gd name="T98" fmla="*/ 4747 w 21552"/>
              <a:gd name="T99" fmla="*/ 2157 h 21546"/>
              <a:gd name="T100" fmla="*/ 5798 w 21552"/>
              <a:gd name="T101" fmla="*/ 1063 h 21546"/>
              <a:gd name="T102" fmla="*/ 7054 w 21552"/>
              <a:gd name="T103" fmla="*/ 1418 h 21546"/>
              <a:gd name="T104" fmla="*/ 8689 w 21552"/>
              <a:gd name="T105" fmla="*/ 248 h 21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552"/>
              <a:gd name="T160" fmla="*/ 0 h 21546"/>
              <a:gd name="T161" fmla="*/ 21552 w 21552"/>
              <a:gd name="T162" fmla="*/ 21546 h 21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552" h="21546">
                <a:moveTo>
                  <a:pt x="8689" y="248"/>
                </a:moveTo>
                <a:cubicBezTo>
                  <a:pt x="8894" y="208"/>
                  <a:pt x="9160" y="334"/>
                  <a:pt x="9478" y="557"/>
                </a:cubicBezTo>
                <a:cubicBezTo>
                  <a:pt x="9793" y="775"/>
                  <a:pt x="10252" y="1554"/>
                  <a:pt x="10590" y="1560"/>
                </a:cubicBezTo>
                <a:cubicBezTo>
                  <a:pt x="10924" y="1560"/>
                  <a:pt x="11258" y="745"/>
                  <a:pt x="11501" y="588"/>
                </a:cubicBezTo>
                <a:cubicBezTo>
                  <a:pt x="11740" y="426"/>
                  <a:pt x="11926" y="507"/>
                  <a:pt x="12047" y="588"/>
                </a:cubicBezTo>
                <a:cubicBezTo>
                  <a:pt x="12168" y="669"/>
                  <a:pt x="12199" y="871"/>
                  <a:pt x="12229" y="1074"/>
                </a:cubicBezTo>
                <a:cubicBezTo>
                  <a:pt x="12256" y="1271"/>
                  <a:pt x="12168" y="1640"/>
                  <a:pt x="12229" y="1802"/>
                </a:cubicBezTo>
                <a:cubicBezTo>
                  <a:pt x="12290" y="1964"/>
                  <a:pt x="12472" y="2045"/>
                  <a:pt x="12593" y="2045"/>
                </a:cubicBezTo>
                <a:cubicBezTo>
                  <a:pt x="12715" y="2045"/>
                  <a:pt x="12836" y="2005"/>
                  <a:pt x="12958" y="1802"/>
                </a:cubicBezTo>
                <a:cubicBezTo>
                  <a:pt x="13079" y="1600"/>
                  <a:pt x="13170" y="1109"/>
                  <a:pt x="13322" y="831"/>
                </a:cubicBezTo>
                <a:cubicBezTo>
                  <a:pt x="13470" y="547"/>
                  <a:pt x="13606" y="228"/>
                  <a:pt x="13868" y="102"/>
                </a:cubicBezTo>
                <a:cubicBezTo>
                  <a:pt x="14126" y="-30"/>
                  <a:pt x="14616" y="-20"/>
                  <a:pt x="14877" y="51"/>
                </a:cubicBezTo>
                <a:cubicBezTo>
                  <a:pt x="15135" y="117"/>
                  <a:pt x="15295" y="228"/>
                  <a:pt x="15431" y="522"/>
                </a:cubicBezTo>
                <a:cubicBezTo>
                  <a:pt x="15564" y="810"/>
                  <a:pt x="15538" y="1494"/>
                  <a:pt x="15689" y="1802"/>
                </a:cubicBezTo>
                <a:cubicBezTo>
                  <a:pt x="15837" y="2106"/>
                  <a:pt x="16080" y="2268"/>
                  <a:pt x="16334" y="2349"/>
                </a:cubicBezTo>
                <a:cubicBezTo>
                  <a:pt x="16585" y="2425"/>
                  <a:pt x="16983" y="2400"/>
                  <a:pt x="17211" y="2273"/>
                </a:cubicBezTo>
                <a:cubicBezTo>
                  <a:pt x="17435" y="2142"/>
                  <a:pt x="17518" y="1838"/>
                  <a:pt x="17693" y="1560"/>
                </a:cubicBezTo>
                <a:cubicBezTo>
                  <a:pt x="17863" y="1276"/>
                  <a:pt x="17992" y="831"/>
                  <a:pt x="18239" y="588"/>
                </a:cubicBezTo>
                <a:cubicBezTo>
                  <a:pt x="18482" y="340"/>
                  <a:pt x="18816" y="183"/>
                  <a:pt x="19150" y="102"/>
                </a:cubicBezTo>
                <a:cubicBezTo>
                  <a:pt x="19483" y="21"/>
                  <a:pt x="19908" y="-20"/>
                  <a:pt x="20242" y="102"/>
                </a:cubicBezTo>
                <a:cubicBezTo>
                  <a:pt x="20576" y="223"/>
                  <a:pt x="20940" y="507"/>
                  <a:pt x="21153" y="831"/>
                </a:cubicBezTo>
                <a:cubicBezTo>
                  <a:pt x="21365" y="1155"/>
                  <a:pt x="21456" y="1721"/>
                  <a:pt x="21517" y="2045"/>
                </a:cubicBezTo>
                <a:cubicBezTo>
                  <a:pt x="21574" y="2364"/>
                  <a:pt x="21551" y="2486"/>
                  <a:pt x="21517" y="2774"/>
                </a:cubicBezTo>
                <a:cubicBezTo>
                  <a:pt x="21479" y="3058"/>
                  <a:pt x="21388" y="3468"/>
                  <a:pt x="21297" y="3751"/>
                </a:cubicBezTo>
                <a:cubicBezTo>
                  <a:pt x="21206" y="4035"/>
                  <a:pt x="21081" y="4212"/>
                  <a:pt x="20971" y="4475"/>
                </a:cubicBezTo>
                <a:cubicBezTo>
                  <a:pt x="20857" y="4733"/>
                  <a:pt x="20735" y="4966"/>
                  <a:pt x="20625" y="5311"/>
                </a:cubicBezTo>
                <a:cubicBezTo>
                  <a:pt x="20512" y="5650"/>
                  <a:pt x="20398" y="6176"/>
                  <a:pt x="20307" y="6515"/>
                </a:cubicBezTo>
                <a:cubicBezTo>
                  <a:pt x="20212" y="6849"/>
                  <a:pt x="20083" y="7072"/>
                  <a:pt x="20072" y="7335"/>
                </a:cubicBezTo>
                <a:cubicBezTo>
                  <a:pt x="20056" y="7594"/>
                  <a:pt x="20159" y="7862"/>
                  <a:pt x="20219" y="8074"/>
                </a:cubicBezTo>
                <a:cubicBezTo>
                  <a:pt x="20276" y="8282"/>
                  <a:pt x="20265" y="8353"/>
                  <a:pt x="20424" y="8606"/>
                </a:cubicBezTo>
                <a:cubicBezTo>
                  <a:pt x="20580" y="8854"/>
                  <a:pt x="21001" y="9294"/>
                  <a:pt x="21153" y="9578"/>
                </a:cubicBezTo>
                <a:cubicBezTo>
                  <a:pt x="21301" y="9856"/>
                  <a:pt x="21335" y="9983"/>
                  <a:pt x="21335" y="10307"/>
                </a:cubicBezTo>
                <a:cubicBezTo>
                  <a:pt x="21335" y="10631"/>
                  <a:pt x="21301" y="11198"/>
                  <a:pt x="21153" y="11522"/>
                </a:cubicBezTo>
                <a:cubicBezTo>
                  <a:pt x="21001" y="11841"/>
                  <a:pt x="20663" y="12089"/>
                  <a:pt x="20424" y="12251"/>
                </a:cubicBezTo>
                <a:cubicBezTo>
                  <a:pt x="20182" y="12408"/>
                  <a:pt x="19844" y="12372"/>
                  <a:pt x="19696" y="12494"/>
                </a:cubicBezTo>
                <a:cubicBezTo>
                  <a:pt x="19544" y="12610"/>
                  <a:pt x="19453" y="12818"/>
                  <a:pt x="19514" y="12980"/>
                </a:cubicBezTo>
                <a:cubicBezTo>
                  <a:pt x="19574" y="13142"/>
                  <a:pt x="19878" y="13263"/>
                  <a:pt x="20060" y="13466"/>
                </a:cubicBezTo>
                <a:cubicBezTo>
                  <a:pt x="20242" y="13668"/>
                  <a:pt x="20546" y="13952"/>
                  <a:pt x="20606" y="14195"/>
                </a:cubicBezTo>
                <a:cubicBezTo>
                  <a:pt x="20663" y="14432"/>
                  <a:pt x="20485" y="14761"/>
                  <a:pt x="20424" y="14923"/>
                </a:cubicBezTo>
                <a:cubicBezTo>
                  <a:pt x="20364" y="15085"/>
                  <a:pt x="20269" y="15045"/>
                  <a:pt x="20242" y="15166"/>
                </a:cubicBezTo>
                <a:cubicBezTo>
                  <a:pt x="20212" y="15283"/>
                  <a:pt x="20182" y="15450"/>
                  <a:pt x="20242" y="15652"/>
                </a:cubicBezTo>
                <a:cubicBezTo>
                  <a:pt x="20303" y="15855"/>
                  <a:pt x="20455" y="16098"/>
                  <a:pt x="20606" y="16381"/>
                </a:cubicBezTo>
                <a:cubicBezTo>
                  <a:pt x="20754" y="16660"/>
                  <a:pt x="21001" y="17029"/>
                  <a:pt x="21153" y="17353"/>
                </a:cubicBezTo>
                <a:cubicBezTo>
                  <a:pt x="21301" y="17672"/>
                  <a:pt x="21487" y="17920"/>
                  <a:pt x="21517" y="18325"/>
                </a:cubicBezTo>
                <a:cubicBezTo>
                  <a:pt x="21547" y="18730"/>
                  <a:pt x="21487" y="19378"/>
                  <a:pt x="21335" y="19783"/>
                </a:cubicBezTo>
                <a:cubicBezTo>
                  <a:pt x="21183" y="20188"/>
                  <a:pt x="20849" y="20507"/>
                  <a:pt x="20606" y="20755"/>
                </a:cubicBezTo>
                <a:cubicBezTo>
                  <a:pt x="20360" y="20998"/>
                  <a:pt x="20147" y="21119"/>
                  <a:pt x="19878" y="21241"/>
                </a:cubicBezTo>
                <a:cubicBezTo>
                  <a:pt x="19605" y="21357"/>
                  <a:pt x="19271" y="21443"/>
                  <a:pt x="18967" y="21484"/>
                </a:cubicBezTo>
                <a:cubicBezTo>
                  <a:pt x="18664" y="21524"/>
                  <a:pt x="18413" y="21514"/>
                  <a:pt x="18057" y="21484"/>
                </a:cubicBezTo>
                <a:cubicBezTo>
                  <a:pt x="17696" y="21449"/>
                  <a:pt x="17154" y="21383"/>
                  <a:pt x="16805" y="21276"/>
                </a:cubicBezTo>
                <a:cubicBezTo>
                  <a:pt x="16452" y="21170"/>
                  <a:pt x="16175" y="21079"/>
                  <a:pt x="15955" y="20846"/>
                </a:cubicBezTo>
                <a:cubicBezTo>
                  <a:pt x="15731" y="20608"/>
                  <a:pt x="15610" y="20234"/>
                  <a:pt x="15462" y="19874"/>
                </a:cubicBezTo>
                <a:cubicBezTo>
                  <a:pt x="15310" y="19510"/>
                  <a:pt x="15207" y="18700"/>
                  <a:pt x="15052" y="18664"/>
                </a:cubicBezTo>
                <a:cubicBezTo>
                  <a:pt x="14893" y="18624"/>
                  <a:pt x="14756" y="19343"/>
                  <a:pt x="14525" y="19641"/>
                </a:cubicBezTo>
                <a:cubicBezTo>
                  <a:pt x="14289" y="19935"/>
                  <a:pt x="13971" y="20193"/>
                  <a:pt x="13652" y="20456"/>
                </a:cubicBezTo>
                <a:cubicBezTo>
                  <a:pt x="13329" y="20715"/>
                  <a:pt x="12897" y="21064"/>
                  <a:pt x="12601" y="21195"/>
                </a:cubicBezTo>
                <a:cubicBezTo>
                  <a:pt x="12301" y="21322"/>
                  <a:pt x="12138" y="21312"/>
                  <a:pt x="11865" y="21241"/>
                </a:cubicBezTo>
                <a:cubicBezTo>
                  <a:pt x="11588" y="21165"/>
                  <a:pt x="11227" y="20917"/>
                  <a:pt x="10954" y="20755"/>
                </a:cubicBezTo>
                <a:cubicBezTo>
                  <a:pt x="10677" y="20588"/>
                  <a:pt x="10434" y="20365"/>
                  <a:pt x="10226" y="20269"/>
                </a:cubicBezTo>
                <a:cubicBezTo>
                  <a:pt x="10013" y="20168"/>
                  <a:pt x="9877" y="20082"/>
                  <a:pt x="9679" y="20148"/>
                </a:cubicBezTo>
                <a:cubicBezTo>
                  <a:pt x="9478" y="20208"/>
                  <a:pt x="9319" y="20553"/>
                  <a:pt x="9038" y="20654"/>
                </a:cubicBezTo>
                <a:cubicBezTo>
                  <a:pt x="8754" y="20750"/>
                  <a:pt x="8272" y="20831"/>
                  <a:pt x="7987" y="20730"/>
                </a:cubicBezTo>
                <a:cubicBezTo>
                  <a:pt x="7699" y="20623"/>
                  <a:pt x="7593" y="20168"/>
                  <a:pt x="7312" y="20026"/>
                </a:cubicBezTo>
                <a:cubicBezTo>
                  <a:pt x="7027" y="19879"/>
                  <a:pt x="6568" y="19834"/>
                  <a:pt x="6295" y="19874"/>
                </a:cubicBezTo>
                <a:cubicBezTo>
                  <a:pt x="6022" y="19915"/>
                  <a:pt x="5866" y="20082"/>
                  <a:pt x="5673" y="20269"/>
                </a:cubicBezTo>
                <a:cubicBezTo>
                  <a:pt x="5475" y="20451"/>
                  <a:pt x="5335" y="20796"/>
                  <a:pt x="5126" y="20998"/>
                </a:cubicBezTo>
                <a:cubicBezTo>
                  <a:pt x="4914" y="21195"/>
                  <a:pt x="4671" y="21403"/>
                  <a:pt x="4398" y="21484"/>
                </a:cubicBezTo>
                <a:cubicBezTo>
                  <a:pt x="4125" y="21565"/>
                  <a:pt x="3825" y="21570"/>
                  <a:pt x="3487" y="21484"/>
                </a:cubicBezTo>
                <a:cubicBezTo>
                  <a:pt x="3146" y="21393"/>
                  <a:pt x="2656" y="21114"/>
                  <a:pt x="2357" y="20963"/>
                </a:cubicBezTo>
                <a:cubicBezTo>
                  <a:pt x="2053" y="20806"/>
                  <a:pt x="1901" y="20790"/>
                  <a:pt x="1685" y="20573"/>
                </a:cubicBezTo>
                <a:cubicBezTo>
                  <a:pt x="1465" y="20350"/>
                  <a:pt x="1162" y="20092"/>
                  <a:pt x="1040" y="19641"/>
                </a:cubicBezTo>
                <a:cubicBezTo>
                  <a:pt x="915" y="19186"/>
                  <a:pt x="1044" y="18219"/>
                  <a:pt x="938" y="17839"/>
                </a:cubicBezTo>
                <a:cubicBezTo>
                  <a:pt x="828" y="17455"/>
                  <a:pt x="543" y="17596"/>
                  <a:pt x="391" y="17353"/>
                </a:cubicBezTo>
                <a:cubicBezTo>
                  <a:pt x="240" y="17110"/>
                  <a:pt x="69" y="16705"/>
                  <a:pt x="27" y="16381"/>
                </a:cubicBezTo>
                <a:cubicBezTo>
                  <a:pt x="-18" y="16052"/>
                  <a:pt x="39" y="15718"/>
                  <a:pt x="137" y="15394"/>
                </a:cubicBezTo>
                <a:cubicBezTo>
                  <a:pt x="232" y="15065"/>
                  <a:pt x="376" y="14701"/>
                  <a:pt x="604" y="14422"/>
                </a:cubicBezTo>
                <a:cubicBezTo>
                  <a:pt x="828" y="14139"/>
                  <a:pt x="1245" y="13906"/>
                  <a:pt x="1484" y="13709"/>
                </a:cubicBezTo>
                <a:cubicBezTo>
                  <a:pt x="1719" y="13506"/>
                  <a:pt x="1909" y="13425"/>
                  <a:pt x="2030" y="13223"/>
                </a:cubicBezTo>
                <a:cubicBezTo>
                  <a:pt x="2152" y="13020"/>
                  <a:pt x="2288" y="12767"/>
                  <a:pt x="2213" y="12494"/>
                </a:cubicBezTo>
                <a:cubicBezTo>
                  <a:pt x="2133" y="12215"/>
                  <a:pt x="1841" y="11780"/>
                  <a:pt x="1568" y="11577"/>
                </a:cubicBezTo>
                <a:cubicBezTo>
                  <a:pt x="1291" y="11370"/>
                  <a:pt x="820" y="11390"/>
                  <a:pt x="573" y="11279"/>
                </a:cubicBezTo>
                <a:cubicBezTo>
                  <a:pt x="323" y="11162"/>
                  <a:pt x="168" y="11076"/>
                  <a:pt x="80" y="10879"/>
                </a:cubicBezTo>
                <a:cubicBezTo>
                  <a:pt x="-11" y="10676"/>
                  <a:pt x="-26" y="10317"/>
                  <a:pt x="27" y="10064"/>
                </a:cubicBezTo>
                <a:cubicBezTo>
                  <a:pt x="76" y="9806"/>
                  <a:pt x="209" y="9578"/>
                  <a:pt x="391" y="9335"/>
                </a:cubicBezTo>
                <a:cubicBezTo>
                  <a:pt x="573" y="9092"/>
                  <a:pt x="995" y="8849"/>
                  <a:pt x="1120" y="8606"/>
                </a:cubicBezTo>
                <a:cubicBezTo>
                  <a:pt x="1241" y="8358"/>
                  <a:pt x="1116" y="8069"/>
                  <a:pt x="1120" y="7877"/>
                </a:cubicBezTo>
                <a:cubicBezTo>
                  <a:pt x="1120" y="7685"/>
                  <a:pt x="1063" y="7624"/>
                  <a:pt x="1127" y="7452"/>
                </a:cubicBezTo>
                <a:cubicBezTo>
                  <a:pt x="1188" y="7275"/>
                  <a:pt x="1476" y="7037"/>
                  <a:pt x="1507" y="6829"/>
                </a:cubicBezTo>
                <a:cubicBezTo>
                  <a:pt x="1533" y="6622"/>
                  <a:pt x="1431" y="6434"/>
                  <a:pt x="1306" y="6207"/>
                </a:cubicBezTo>
                <a:cubicBezTo>
                  <a:pt x="1181" y="5974"/>
                  <a:pt x="938" y="5710"/>
                  <a:pt x="756" y="5447"/>
                </a:cubicBezTo>
                <a:cubicBezTo>
                  <a:pt x="570" y="5179"/>
                  <a:pt x="312" y="4926"/>
                  <a:pt x="194" y="4607"/>
                </a:cubicBezTo>
                <a:cubicBezTo>
                  <a:pt x="73" y="4283"/>
                  <a:pt x="23" y="3888"/>
                  <a:pt x="27" y="3503"/>
                </a:cubicBezTo>
                <a:cubicBezTo>
                  <a:pt x="27" y="3114"/>
                  <a:pt x="118" y="2648"/>
                  <a:pt x="209" y="2288"/>
                </a:cubicBezTo>
                <a:cubicBezTo>
                  <a:pt x="297" y="1924"/>
                  <a:pt x="422" y="1595"/>
                  <a:pt x="573" y="1317"/>
                </a:cubicBezTo>
                <a:cubicBezTo>
                  <a:pt x="721" y="1033"/>
                  <a:pt x="873" y="755"/>
                  <a:pt x="1120" y="588"/>
                </a:cubicBezTo>
                <a:cubicBezTo>
                  <a:pt x="1363" y="415"/>
                  <a:pt x="1700" y="329"/>
                  <a:pt x="2034" y="289"/>
                </a:cubicBezTo>
                <a:cubicBezTo>
                  <a:pt x="2368" y="248"/>
                  <a:pt x="2820" y="213"/>
                  <a:pt x="3123" y="345"/>
                </a:cubicBezTo>
                <a:cubicBezTo>
                  <a:pt x="3423" y="471"/>
                  <a:pt x="3669" y="790"/>
                  <a:pt x="3852" y="1074"/>
                </a:cubicBezTo>
                <a:cubicBezTo>
                  <a:pt x="4034" y="1357"/>
                  <a:pt x="4064" y="1863"/>
                  <a:pt x="4216" y="2045"/>
                </a:cubicBezTo>
                <a:cubicBezTo>
                  <a:pt x="4364" y="2223"/>
                  <a:pt x="4569" y="2213"/>
                  <a:pt x="4747" y="2157"/>
                </a:cubicBezTo>
                <a:cubicBezTo>
                  <a:pt x="4922" y="2096"/>
                  <a:pt x="5096" y="1873"/>
                  <a:pt x="5274" y="1691"/>
                </a:cubicBezTo>
                <a:cubicBezTo>
                  <a:pt x="5449" y="1509"/>
                  <a:pt x="5586" y="1099"/>
                  <a:pt x="5798" y="1063"/>
                </a:cubicBezTo>
                <a:cubicBezTo>
                  <a:pt x="6007" y="1023"/>
                  <a:pt x="6318" y="1392"/>
                  <a:pt x="6530" y="1453"/>
                </a:cubicBezTo>
                <a:cubicBezTo>
                  <a:pt x="6739" y="1509"/>
                  <a:pt x="6853" y="1560"/>
                  <a:pt x="7054" y="1418"/>
                </a:cubicBezTo>
                <a:cubicBezTo>
                  <a:pt x="7251" y="1271"/>
                  <a:pt x="7452" y="790"/>
                  <a:pt x="7725" y="598"/>
                </a:cubicBezTo>
                <a:cubicBezTo>
                  <a:pt x="7995" y="400"/>
                  <a:pt x="8484" y="289"/>
                  <a:pt x="8689" y="248"/>
                </a:cubicBezTo>
                <a:close/>
                <a:moveTo>
                  <a:pt x="8689" y="248"/>
                </a:moveTo>
              </a:path>
            </a:pathLst>
          </a:custGeom>
          <a:solidFill>
            <a:srgbClr val="FFEA18"/>
          </a:solidFill>
          <a:ln w="25400">
            <a:solidFill>
              <a:srgbClr val="3D3832"/>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5" name="Text Box 2"/>
          <p:cNvSpPr txBox="1">
            <a:spLocks noChangeArrowheads="1"/>
          </p:cNvSpPr>
          <p:nvPr/>
        </p:nvSpPr>
        <p:spPr bwMode="auto">
          <a:xfrm>
            <a:off x="7359650" y="5783263"/>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rgbClr val="000000"/>
                </a:solidFill>
                <a:latin typeface="Times" charset="0"/>
                <a:ea typeface="ヒラギノ明朝 ProN W3" charset="-128"/>
                <a:sym typeface="Times" charset="0"/>
              </a:defRPr>
            </a:lvl1pPr>
            <a:lvl2pPr marL="742950" indent="-285750" eaLnBrk="0" hangingPunct="0">
              <a:defRPr sz="2400">
                <a:solidFill>
                  <a:srgbClr val="000000"/>
                </a:solidFill>
                <a:latin typeface="Times" charset="0"/>
                <a:ea typeface="ヒラギノ明朝 ProN W3" charset="-128"/>
                <a:sym typeface="Times" charset="0"/>
              </a:defRPr>
            </a:lvl2pPr>
            <a:lvl3pPr marL="1143000" indent="-228600" eaLnBrk="0" hangingPunct="0">
              <a:defRPr sz="2400">
                <a:solidFill>
                  <a:srgbClr val="000000"/>
                </a:solidFill>
                <a:latin typeface="Times" charset="0"/>
                <a:ea typeface="ヒラギノ明朝 ProN W3" charset="-128"/>
                <a:sym typeface="Times" charset="0"/>
              </a:defRPr>
            </a:lvl3pPr>
            <a:lvl4pPr marL="1600200" indent="-228600" eaLnBrk="0" hangingPunct="0">
              <a:defRPr sz="2400">
                <a:solidFill>
                  <a:srgbClr val="000000"/>
                </a:solidFill>
                <a:latin typeface="Times" charset="0"/>
                <a:ea typeface="ヒラギノ明朝 ProN W3" charset="-128"/>
                <a:sym typeface="Times" charset="0"/>
              </a:defRPr>
            </a:lvl4pPr>
            <a:lvl5pPr marL="2057400" indent="-228600" eaLnBrk="0" hangingPunct="0">
              <a:defRPr sz="2400">
                <a:solidFill>
                  <a:srgbClr val="000000"/>
                </a:solidFill>
                <a:latin typeface="Times" charset="0"/>
                <a:ea typeface="ヒラギノ明朝 ProN W3" charset="-128"/>
                <a:sym typeface="Times" charset="0"/>
              </a:defRPr>
            </a:lvl5pPr>
            <a:lvl6pPr marL="25146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6pPr>
            <a:lvl7pPr marL="29718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7pPr>
            <a:lvl8pPr marL="34290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8pPr>
            <a:lvl9pPr marL="3886200" indent="-228600" eaLnBrk="0" fontAlgn="base" hangingPunct="0">
              <a:spcBef>
                <a:spcPct val="0"/>
              </a:spcBef>
              <a:spcAft>
                <a:spcPct val="0"/>
              </a:spcAft>
              <a:defRPr sz="2400">
                <a:solidFill>
                  <a:srgbClr val="000000"/>
                </a:solidFill>
                <a:latin typeface="Times" charset="0"/>
                <a:ea typeface="ヒラギノ明朝 ProN W3" charset="-128"/>
                <a:sym typeface="Time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B2930A6-41C6-4B62-BCE4-377500D13ED3}" type="slidenum">
              <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altLang="en-US" sz="1400" b="0" i="0" u="none" strike="noStrike" kern="1200" cap="none" spc="0" normalizeH="0" baseline="0" noProof="0">
              <a:ln>
                <a:noFill/>
              </a:ln>
              <a:solidFill>
                <a:prstClr val="black"/>
              </a:solidFill>
              <a:effectLst/>
              <a:uLnTx/>
              <a:uFillTx/>
              <a:latin typeface="Times" charset="0"/>
              <a:ea typeface="MS PGothic" pitchFamily="34" charset="-128"/>
              <a:cs typeface="+mn-cs"/>
              <a:sym typeface="Times" charset="0"/>
            </a:endParaRPr>
          </a:p>
        </p:txBody>
      </p:sp>
      <p:sp>
        <p:nvSpPr>
          <p:cNvPr id="5" name="Title 4">
            <a:extLst>
              <a:ext uri="{FF2B5EF4-FFF2-40B4-BE49-F238E27FC236}">
                <a16:creationId xmlns:a16="http://schemas.microsoft.com/office/drawing/2014/main" id="{9FE69005-C4D7-3DA4-6CBF-E87B5A7032B9}"/>
              </a:ext>
            </a:extLst>
          </p:cNvPr>
          <p:cNvSpPr>
            <a:spLocks noGrp="1"/>
          </p:cNvSpPr>
          <p:nvPr>
            <p:ph type="title"/>
          </p:nvPr>
        </p:nvSpPr>
        <p:spPr/>
        <p:txBody>
          <a:bodyPr/>
          <a:lstStyle/>
          <a:p>
            <a:r>
              <a:rPr lang="en-US" dirty="0"/>
              <a:t>What If I Need Support Quickly?</a:t>
            </a:r>
          </a:p>
        </p:txBody>
      </p:sp>
      <p:sp>
        <p:nvSpPr>
          <p:cNvPr id="6" name="Content Placeholder 2">
            <a:extLst>
              <a:ext uri="{FF2B5EF4-FFF2-40B4-BE49-F238E27FC236}">
                <a16:creationId xmlns:a16="http://schemas.microsoft.com/office/drawing/2014/main" id="{E5F9A07A-35B7-5E2C-A483-88DB4496BFA2}"/>
              </a:ext>
            </a:extLst>
          </p:cNvPr>
          <p:cNvSpPr>
            <a:spLocks noGrp="1"/>
          </p:cNvSpPr>
          <p:nvPr>
            <p:ph idx="1"/>
          </p:nvPr>
        </p:nvSpPr>
        <p:spPr>
          <a:xfrm>
            <a:off x="1348913" y="1768476"/>
            <a:ext cx="6500208" cy="4206240"/>
          </a:xfrm>
        </p:spPr>
        <p:txBody>
          <a:bodyPr>
            <a:normAutofit fontScale="92500" lnSpcReduction="20000"/>
          </a:bodyPr>
          <a:lstStyle/>
          <a:p>
            <a:pPr marL="0" indent="0">
              <a:buNone/>
            </a:pPr>
            <a:r>
              <a:rPr lang="en-US" sz="2800" b="1" dirty="0"/>
              <a:t>MSCS SEL Hotline</a:t>
            </a:r>
          </a:p>
          <a:p>
            <a:pPr marL="0" indent="0">
              <a:buNone/>
            </a:pPr>
            <a:r>
              <a:rPr lang="en-US" sz="2800" b="1" dirty="0">
                <a:solidFill>
                  <a:schemeClr val="tx2"/>
                </a:solidFill>
              </a:rPr>
              <a:t>(901) 416-8484</a:t>
            </a:r>
          </a:p>
          <a:p>
            <a:pPr marL="0" indent="0">
              <a:buNone/>
            </a:pPr>
            <a:r>
              <a:rPr lang="en-US" sz="2800" b="1" dirty="0"/>
              <a:t>A staff member will be available to help you Monday-Friday from 9:00AM-4:30PM</a:t>
            </a:r>
          </a:p>
          <a:p>
            <a:pPr marL="0" indent="0">
              <a:buNone/>
            </a:pPr>
            <a:endParaRPr lang="en-US" sz="2800" b="1" dirty="0"/>
          </a:p>
          <a:p>
            <a:pPr marL="0" indent="0">
              <a:buNone/>
            </a:pPr>
            <a:r>
              <a:rPr lang="en-US" sz="2800" b="1" dirty="0"/>
              <a:t>The Family Wellness Centers are located at:</a:t>
            </a:r>
          </a:p>
          <a:p>
            <a:pPr marL="0" indent="0">
              <a:buNone/>
            </a:pPr>
            <a:r>
              <a:rPr lang="en-US" sz="2800" b="1" dirty="0"/>
              <a:t>Cordova Middle School; Booker T. Washington High School; Manassas High School</a:t>
            </a:r>
          </a:p>
          <a:p>
            <a:pPr marL="0" indent="0">
              <a:buNone/>
            </a:pPr>
            <a:r>
              <a:rPr lang="en-US" sz="2800" b="1" dirty="0"/>
              <a:t>10:00AM-8:00PM</a:t>
            </a:r>
          </a:p>
          <a:p>
            <a:pPr marL="0" indent="0">
              <a:buNone/>
            </a:pPr>
            <a:r>
              <a:rPr lang="en-US" sz="2800" b="1" dirty="0">
                <a:solidFill>
                  <a:schemeClr val="tx2"/>
                </a:solidFill>
              </a:rPr>
              <a:t>(901) 416-1631</a:t>
            </a:r>
            <a:endParaRPr lang="en-US" sz="3600" b="1" dirty="0">
              <a:solidFill>
                <a:schemeClr val="tx2"/>
              </a:solidFill>
            </a:endParaRPr>
          </a:p>
        </p:txBody>
      </p:sp>
    </p:spTree>
    <p:extLst>
      <p:ext uri="{BB962C8B-B14F-4D97-AF65-F5344CB8AC3E}">
        <p14:creationId xmlns:p14="http://schemas.microsoft.com/office/powerpoint/2010/main" val="6755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01182" y="1140153"/>
            <a:ext cx="7924800" cy="1769785"/>
          </a:xfrm>
        </p:spPr>
        <p:txBody>
          <a:bodyPr>
            <a:normAutofit fontScale="90000"/>
          </a:bodyPr>
          <a:lstStyle/>
          <a:p>
            <a:pPr algn="ctr" eaLnBrk="1" hangingPunct="1">
              <a:lnSpc>
                <a:spcPct val="90000"/>
              </a:lnSpc>
            </a:pPr>
            <a:r>
              <a:rPr lang="en-US" altLang="en-US" sz="5400" b="1" dirty="0">
                <a:solidFill>
                  <a:schemeClr val="accent3"/>
                </a:solidFill>
                <a:effectLst>
                  <a:outerShdw blurRad="38100" dist="38100" dir="2700000" algn="tl">
                    <a:srgbClr val="000000">
                      <a:alpha val="43137"/>
                    </a:srgbClr>
                  </a:outerShdw>
                </a:effectLst>
                <a:cs typeface="Times New Roman" panose="02020603050405020304" pitchFamily="18" charset="0"/>
              </a:rPr>
              <a:t>Peabody Elementary School</a:t>
            </a:r>
            <a:br>
              <a:rPr lang="en-US" altLang="en-US" sz="4400" b="1" i="1" dirty="0">
                <a:solidFill>
                  <a:schemeClr val="accent3"/>
                </a:solidFill>
                <a:effectLst>
                  <a:outerShdw blurRad="38100" dist="38100" dir="2700000" algn="tl">
                    <a:srgbClr val="000000">
                      <a:alpha val="43137"/>
                    </a:srgbClr>
                  </a:outerShdw>
                </a:effectLst>
                <a:cs typeface="Times New Roman" panose="02020603050405020304" pitchFamily="18" charset="0"/>
              </a:rPr>
            </a:br>
            <a:r>
              <a:rPr lang="en-US" altLang="en-US" sz="4400" b="1" dirty="0">
                <a:solidFill>
                  <a:schemeClr val="accent3"/>
                </a:solidFill>
                <a:effectLst>
                  <a:outerShdw blurRad="38100" dist="38100" dir="2700000" algn="tl">
                    <a:srgbClr val="000000">
                      <a:alpha val="43137"/>
                    </a:srgbClr>
                  </a:outerShdw>
                </a:effectLst>
                <a:cs typeface="Times New Roman" panose="02020603050405020304" pitchFamily="18" charset="0"/>
              </a:rPr>
              <a:t>Annual Title I Parent Meeting</a:t>
            </a:r>
          </a:p>
        </p:txBody>
      </p:sp>
      <p:sp>
        <p:nvSpPr>
          <p:cNvPr id="5123" name="Rectangle 3"/>
          <p:cNvSpPr>
            <a:spLocks noGrp="1" noChangeArrowheads="1"/>
          </p:cNvSpPr>
          <p:nvPr>
            <p:ph type="subTitle" idx="1"/>
          </p:nvPr>
        </p:nvSpPr>
        <p:spPr>
          <a:xfrm>
            <a:off x="401182" y="5638800"/>
            <a:ext cx="6238588" cy="963189"/>
          </a:xfrm>
        </p:spPr>
        <p:txBody>
          <a:bodyPr>
            <a:noAutofit/>
          </a:bodyPr>
          <a:lstStyle/>
          <a:p>
            <a:pPr eaLnBrk="1" hangingPunct="1">
              <a:lnSpc>
                <a:spcPct val="90000"/>
              </a:lnSpc>
              <a:spcBef>
                <a:spcPts val="0"/>
              </a:spcBef>
            </a:pPr>
            <a:r>
              <a:rPr lang="en-US" altLang="en-US" sz="2400" b="1" cap="none" dirty="0">
                <a:solidFill>
                  <a:schemeClr val="tx1"/>
                </a:solidFill>
                <a:latin typeface="+mn-lt"/>
                <a:cs typeface="Times New Roman"/>
              </a:rPr>
              <a:t>Melanie Nelson, Principal</a:t>
            </a:r>
          </a:p>
          <a:p>
            <a:pPr eaLnBrk="1" hangingPunct="1">
              <a:lnSpc>
                <a:spcPct val="90000"/>
              </a:lnSpc>
              <a:spcBef>
                <a:spcPts val="0"/>
              </a:spcBef>
            </a:pPr>
            <a:r>
              <a:rPr lang="en-US" altLang="en-US" sz="2400" b="1" cap="none" dirty="0">
                <a:solidFill>
                  <a:schemeClr val="tx1"/>
                </a:solidFill>
                <a:latin typeface="+mn-lt"/>
                <a:cs typeface="Times New Roman"/>
              </a:rPr>
              <a:t>August 28, 2023</a:t>
            </a:r>
          </a:p>
        </p:txBody>
      </p:sp>
      <p:pic>
        <p:nvPicPr>
          <p:cNvPr id="3" name="Picture 2">
            <a:extLst>
              <a:ext uri="{FF2B5EF4-FFF2-40B4-BE49-F238E27FC236}">
                <a16:creationId xmlns:a16="http://schemas.microsoft.com/office/drawing/2014/main" id="{486BC367-F022-424A-F78A-1E92A094167F}"/>
              </a:ext>
            </a:extLst>
          </p:cNvPr>
          <p:cNvPicPr>
            <a:picLocks noChangeAspect="1"/>
          </p:cNvPicPr>
          <p:nvPr/>
        </p:nvPicPr>
        <p:blipFill>
          <a:blip r:embed="rId3"/>
          <a:stretch>
            <a:fillRect/>
          </a:stretch>
        </p:blipFill>
        <p:spPr>
          <a:xfrm>
            <a:off x="2239678" y="3276600"/>
            <a:ext cx="4247807" cy="1732488"/>
          </a:xfrm>
          <a:prstGeom prst="rect">
            <a:avLst/>
          </a:prstGeom>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latin typeface="Century Gothic" panose="020B0502020202020204" pitchFamily="34" charset="0"/>
              </a:rPr>
              <a:t>Why are we here?</a:t>
            </a:r>
          </a:p>
        </p:txBody>
      </p:sp>
      <p:sp>
        <p:nvSpPr>
          <p:cNvPr id="3" name="Content Placeholder 2"/>
          <p:cNvSpPr>
            <a:spLocks noGrp="1"/>
          </p:cNvSpPr>
          <p:nvPr>
            <p:ph idx="1"/>
          </p:nvPr>
        </p:nvSpPr>
        <p:spPr/>
        <p:txBody>
          <a:bodyPr/>
          <a:lstStyle/>
          <a:p>
            <a:pPr marL="0" indent="0">
              <a:buNone/>
            </a:pPr>
            <a:r>
              <a:rPr lang="en-US" sz="2800" dirty="0">
                <a:solidFill>
                  <a:schemeClr val="tx1"/>
                </a:solidFill>
                <a:latin typeface="Century Gothic" panose="020B0502020202020204" pitchFamily="34" charset="0"/>
              </a:rPr>
              <a:t>Every Student Succeeds Act (ESSA) requires that each Title I school hold an annual meeting of Title I families in order to:</a:t>
            </a:r>
          </a:p>
          <a:p>
            <a:pPr>
              <a:buFont typeface="Arial" panose="020B0604020202020204" pitchFamily="34" charset="0"/>
              <a:buChar char="•"/>
            </a:pPr>
            <a:r>
              <a:rPr lang="en-US" sz="2400" dirty="0">
                <a:solidFill>
                  <a:schemeClr val="tx1"/>
                </a:solidFill>
                <a:latin typeface="Century Gothic" panose="020B0502020202020204" pitchFamily="34" charset="0"/>
              </a:rPr>
              <a:t>inform you of your school’s participation in Title I,</a:t>
            </a:r>
          </a:p>
          <a:p>
            <a:pPr>
              <a:buFont typeface="Arial" panose="020B0604020202020204" pitchFamily="34" charset="0"/>
              <a:buChar char="•"/>
            </a:pPr>
            <a:r>
              <a:rPr lang="en-US" sz="2400" dirty="0">
                <a:solidFill>
                  <a:schemeClr val="tx1"/>
                </a:solidFill>
                <a:latin typeface="Century Gothic" panose="020B0502020202020204" pitchFamily="34" charset="0"/>
              </a:rPr>
              <a:t>explain the requirements of Title I, and</a:t>
            </a:r>
          </a:p>
          <a:p>
            <a:pPr>
              <a:buFont typeface="Arial" panose="020B0604020202020204" pitchFamily="34" charset="0"/>
              <a:buChar char="•"/>
            </a:pPr>
            <a:r>
              <a:rPr lang="en-US" sz="2400" dirty="0">
                <a:solidFill>
                  <a:schemeClr val="tx1"/>
                </a:solidFill>
                <a:latin typeface="Century Gothic" panose="020B0502020202020204" pitchFamily="34" charset="0"/>
              </a:rPr>
              <a:t>explain your rights as parents and family members to be involved.</a:t>
            </a:r>
            <a:endParaRPr lang="en-US" dirty="0">
              <a:latin typeface="Century Gothic" panose="020B0502020202020204" pitchFamily="34" charset="0"/>
            </a:endParaRPr>
          </a:p>
          <a:p>
            <a:pPr lvl="1"/>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902294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0A04B42-BEAB-75FE-1DAA-FD57E646DF2B}"/>
              </a:ext>
            </a:extLst>
          </p:cNvPr>
          <p:cNvSpPr>
            <a:spLocks noGrp="1"/>
          </p:cNvSpPr>
          <p:nvPr>
            <p:ph idx="1"/>
          </p:nvPr>
        </p:nvSpPr>
        <p:spPr/>
        <p:txBody>
          <a:bodyPr numCol="2">
            <a:normAutofit/>
          </a:bodyPr>
          <a:lstStyle/>
          <a:p>
            <a:r>
              <a:rPr lang="en-US" sz="1700" dirty="0"/>
              <a:t>Notice of Title I School Status</a:t>
            </a:r>
          </a:p>
          <a:p>
            <a:r>
              <a:rPr lang="en-US" sz="1700" dirty="0"/>
              <a:t>Parents’ Right to Know</a:t>
            </a:r>
          </a:p>
          <a:p>
            <a:r>
              <a:rPr lang="en-US" sz="1700" dirty="0"/>
              <a:t>Teacher Qualifications</a:t>
            </a:r>
          </a:p>
          <a:p>
            <a:r>
              <a:rPr lang="en-US" sz="1700" dirty="0"/>
              <a:t>Opportunities for additional Parent Meetings</a:t>
            </a:r>
          </a:p>
          <a:p>
            <a:r>
              <a:rPr lang="en-US" sz="1700" dirty="0"/>
              <a:t>Availability of Parent Training</a:t>
            </a:r>
          </a:p>
          <a:p>
            <a:r>
              <a:rPr lang="en-US" sz="1700" dirty="0"/>
              <a:t>Reporting of Students’ Progress</a:t>
            </a:r>
          </a:p>
          <a:p>
            <a:r>
              <a:rPr lang="en-US" sz="1700" dirty="0"/>
              <a:t>Parent Teacher Conferences</a:t>
            </a:r>
          </a:p>
          <a:p>
            <a:r>
              <a:rPr lang="en-US" sz="1700" dirty="0"/>
              <a:t>Policies for Family Engagement</a:t>
            </a:r>
          </a:p>
          <a:p>
            <a:r>
              <a:rPr lang="en-US" sz="1700" dirty="0"/>
              <a:t>School Improvement</a:t>
            </a:r>
          </a:p>
          <a:p>
            <a:endParaRPr lang="en-US" sz="1700" dirty="0"/>
          </a:p>
          <a:p>
            <a:pPr>
              <a:lnSpc>
                <a:spcPct val="90000"/>
              </a:lnSpc>
            </a:pPr>
            <a:r>
              <a:rPr lang="en-US" sz="1700" dirty="0"/>
              <a:t>Parental Involvement Requirements</a:t>
            </a:r>
          </a:p>
          <a:p>
            <a:pPr>
              <a:lnSpc>
                <a:spcPct val="90000"/>
              </a:lnSpc>
            </a:pPr>
            <a:r>
              <a:rPr lang="en-US" sz="1700" dirty="0"/>
              <a:t>School/Parent Compact</a:t>
            </a:r>
          </a:p>
          <a:p>
            <a:pPr>
              <a:lnSpc>
                <a:spcPct val="90000"/>
              </a:lnSpc>
            </a:pPr>
            <a:r>
              <a:rPr lang="en-US" sz="1700" dirty="0"/>
              <a:t>Student Code of Compact</a:t>
            </a:r>
          </a:p>
          <a:p>
            <a:pPr>
              <a:lnSpc>
                <a:spcPct val="90000"/>
              </a:lnSpc>
            </a:pPr>
            <a:endParaRPr lang="en-US" sz="1700" dirty="0"/>
          </a:p>
        </p:txBody>
      </p:sp>
      <p:sp>
        <p:nvSpPr>
          <p:cNvPr id="9" name="Title 1">
            <a:extLst>
              <a:ext uri="{FF2B5EF4-FFF2-40B4-BE49-F238E27FC236}">
                <a16:creationId xmlns:a16="http://schemas.microsoft.com/office/drawing/2014/main" id="{0607EE67-8A8D-DC48-2571-E227D0E4CAAA}"/>
              </a:ext>
            </a:extLst>
          </p:cNvPr>
          <p:cNvSpPr txBox="1">
            <a:spLocks/>
          </p:cNvSpPr>
          <p:nvPr/>
        </p:nvSpPr>
        <p:spPr>
          <a:xfrm>
            <a:off x="767947" y="750004"/>
            <a:ext cx="7055380" cy="1095730"/>
          </a:xfrm>
          <a:prstGeom prst="rect">
            <a:avLst/>
          </a:prstGeom>
        </p:spPr>
        <p:txBody>
          <a:bodyPr vert="horz" lIns="91440" tIns="45720" rIns="91440" bIns="45720" rtlCol="0" anchor="ctr">
            <a:norm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latin typeface="Century Gothic" panose="020B0502020202020204" pitchFamily="34" charset="0"/>
              </a:rPr>
              <a:t>What will I learn?</a:t>
            </a:r>
          </a:p>
        </p:txBody>
      </p:sp>
      <p:pic>
        <p:nvPicPr>
          <p:cNvPr id="11" name="Picture 10">
            <a:extLst>
              <a:ext uri="{FF2B5EF4-FFF2-40B4-BE49-F238E27FC236}">
                <a16:creationId xmlns:a16="http://schemas.microsoft.com/office/drawing/2014/main" id="{C268EE6B-4BC1-CCEF-540E-6252BB9729AB}"/>
              </a:ext>
            </a:extLst>
          </p:cNvPr>
          <p:cNvPicPr>
            <a:picLocks noChangeAspect="1"/>
          </p:cNvPicPr>
          <p:nvPr/>
        </p:nvPicPr>
        <p:blipFill>
          <a:blip r:embed="rId3"/>
          <a:stretch>
            <a:fillRect/>
          </a:stretch>
        </p:blipFill>
        <p:spPr>
          <a:xfrm>
            <a:off x="4724400" y="4495800"/>
            <a:ext cx="4247807" cy="1732488"/>
          </a:xfrm>
          <a:prstGeom prst="rect">
            <a:avLst/>
          </a:prstGeom>
          <a:effectLst/>
        </p:spPr>
      </p:pic>
    </p:spTree>
    <p:extLst>
      <p:ext uri="{BB962C8B-B14F-4D97-AF65-F5344CB8AC3E}">
        <p14:creationId xmlns:p14="http://schemas.microsoft.com/office/powerpoint/2010/main" val="3332398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5349240" cy="1450757"/>
          </a:xfrm>
        </p:spPr>
        <p:txBody>
          <a:bodyPr>
            <a:normAutofit/>
          </a:bodyPr>
          <a:lstStyle/>
          <a:p>
            <a:r>
              <a:rPr lang="en-US" sz="4000" dirty="0">
                <a:latin typeface="Century Gothic" panose="020B0502020202020204" pitchFamily="34" charset="0"/>
              </a:rPr>
              <a:t>What is a Title I school?</a:t>
            </a:r>
          </a:p>
        </p:txBody>
      </p:sp>
      <p:sp>
        <p:nvSpPr>
          <p:cNvPr id="3" name="Content Placeholder 2"/>
          <p:cNvSpPr>
            <a:spLocks noGrp="1"/>
          </p:cNvSpPr>
          <p:nvPr>
            <p:ph idx="1"/>
          </p:nvPr>
        </p:nvSpPr>
        <p:spPr/>
        <p:txBody>
          <a:bodyPr>
            <a:normAutofit lnSpcReduction="10000"/>
          </a:bodyPr>
          <a:lstStyle/>
          <a:p>
            <a:r>
              <a:rPr lang="en-US" sz="2400" dirty="0">
                <a:solidFill>
                  <a:schemeClr val="tx1"/>
                </a:solidFill>
                <a:latin typeface="Century Gothic" panose="020B0502020202020204" pitchFamily="34" charset="0"/>
              </a:rPr>
              <a:t>Title I was passed in 1965 under the Elementary and Secondary Education Act (ESEA). It is the largest federal assistance program for our nation’s schools. </a:t>
            </a:r>
          </a:p>
          <a:p>
            <a:r>
              <a:rPr lang="en-US" sz="2400" dirty="0">
                <a:solidFill>
                  <a:schemeClr val="tx1"/>
                </a:solidFill>
                <a:latin typeface="Century Gothic" panose="020B0502020202020204" pitchFamily="34" charset="0"/>
              </a:rPr>
              <a:t>Title I schools receive extra funding (Title I dollars) from the federal government. These dollars are used to:</a:t>
            </a:r>
          </a:p>
          <a:p>
            <a:pPr lvl="3">
              <a:buFont typeface="Arial" panose="020B0604020202020204" pitchFamily="34" charset="0"/>
              <a:buChar char="•"/>
            </a:pPr>
            <a:r>
              <a:rPr lang="en-US" sz="2000" dirty="0">
                <a:solidFill>
                  <a:schemeClr val="tx1"/>
                </a:solidFill>
                <a:latin typeface="Century Gothic" panose="020B0502020202020204" pitchFamily="34" charset="0"/>
              </a:rPr>
              <a:t>identify students experiencing academic difficulties and provide assistance to help these students;</a:t>
            </a:r>
          </a:p>
          <a:p>
            <a:pPr lvl="3">
              <a:buFont typeface="Arial" panose="020B0604020202020204" pitchFamily="34" charset="0"/>
              <a:buChar char="•"/>
            </a:pPr>
            <a:r>
              <a:rPr lang="en-US" sz="2000" dirty="0">
                <a:solidFill>
                  <a:schemeClr val="tx1"/>
                </a:solidFill>
                <a:latin typeface="Century Gothic" panose="020B0502020202020204" pitchFamily="34" charset="0"/>
              </a:rPr>
              <a:t>purchase additional staff, programs, materials, and/or supplies; and</a:t>
            </a:r>
          </a:p>
          <a:p>
            <a:pPr lvl="3">
              <a:buFont typeface="Arial" panose="020B0604020202020204" pitchFamily="34" charset="0"/>
              <a:buChar char="•"/>
            </a:pPr>
            <a:r>
              <a:rPr lang="en-US" sz="2000" dirty="0">
                <a:solidFill>
                  <a:schemeClr val="tx1"/>
                </a:solidFill>
                <a:latin typeface="Century Gothic" panose="020B0502020202020204" pitchFamily="34" charset="0"/>
              </a:rPr>
              <a:t>conduct parent and family engagement meetings, trainings, events, and/or activities.</a:t>
            </a:r>
          </a:p>
          <a:p>
            <a:pPr lvl="1"/>
            <a:endParaRPr lang="en-US"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28</a:t>
            </a:fld>
            <a:endParaRPr lang="en-US" dirty="0">
              <a:latin typeface="Calibri" panose="020F0502020204030204"/>
            </a:endParaRPr>
          </a:p>
        </p:txBody>
      </p:sp>
      <p:sp>
        <p:nvSpPr>
          <p:cNvPr id="5" name="Title 1">
            <a:extLst>
              <a:ext uri="{FF2B5EF4-FFF2-40B4-BE49-F238E27FC236}">
                <a16:creationId xmlns:a16="http://schemas.microsoft.com/office/drawing/2014/main" id="{8AAD3F9F-2FD8-3285-60E7-E022853CB053}"/>
              </a:ext>
            </a:extLst>
          </p:cNvPr>
          <p:cNvSpPr txBox="1">
            <a:spLocks/>
          </p:cNvSpPr>
          <p:nvPr/>
        </p:nvSpPr>
        <p:spPr>
          <a:xfrm>
            <a:off x="484710" y="452718"/>
            <a:ext cx="7055380" cy="1400530"/>
          </a:xfrm>
          <a:prstGeom prst="rect">
            <a:avLst/>
          </a:prstGeom>
        </p:spPr>
        <p:txBody>
          <a:bodyPr vert="horz" lIns="91440" tIns="45720" rIns="91440" bIns="45720" rtlCol="0" anchor="ctr">
            <a:normAutofit/>
          </a:bodyPr>
          <a:lstStyle>
            <a:lvl1pPr algn="l" defTabSz="685800" rtl="0" eaLnBrk="1" latinLnBrk="0" hangingPunct="1">
              <a:lnSpc>
                <a:spcPct val="85000"/>
              </a:lnSpc>
              <a:spcBef>
                <a:spcPct val="0"/>
              </a:spcBef>
              <a:buNone/>
              <a:defRPr sz="3300" kern="1200" spc="-38"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endParaRPr lang="en-US" dirty="0">
              <a:solidFill>
                <a:srgbClr val="FFFFFF"/>
              </a:solidFill>
            </a:endParaRPr>
          </a:p>
        </p:txBody>
      </p:sp>
      <p:pic>
        <p:nvPicPr>
          <p:cNvPr id="6" name="Picture 5">
            <a:extLst>
              <a:ext uri="{FF2B5EF4-FFF2-40B4-BE49-F238E27FC236}">
                <a16:creationId xmlns:a16="http://schemas.microsoft.com/office/drawing/2014/main" id="{92115D15-545E-6C87-116B-4D3381A90120}"/>
              </a:ext>
            </a:extLst>
          </p:cNvPr>
          <p:cNvPicPr>
            <a:picLocks noChangeAspect="1"/>
          </p:cNvPicPr>
          <p:nvPr/>
        </p:nvPicPr>
        <p:blipFill>
          <a:blip r:embed="rId3"/>
          <a:stretch>
            <a:fillRect/>
          </a:stretch>
        </p:blipFill>
        <p:spPr>
          <a:xfrm>
            <a:off x="5943600" y="264302"/>
            <a:ext cx="3028607" cy="1235232"/>
          </a:xfrm>
          <a:prstGeom prst="rect">
            <a:avLst/>
          </a:prstGeom>
          <a:effectLst/>
        </p:spPr>
      </p:pic>
    </p:spTree>
    <p:extLst>
      <p:ext uri="{BB962C8B-B14F-4D97-AF65-F5344CB8AC3E}">
        <p14:creationId xmlns:p14="http://schemas.microsoft.com/office/powerpoint/2010/main" val="2773137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29</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30B13B87-96F1-EB6E-B695-2E6A45AEDE7D}"/>
              </a:ext>
            </a:extLst>
          </p:cNvPr>
          <p:cNvSpPr>
            <a:spLocks noGrp="1"/>
          </p:cNvSpPr>
          <p:nvPr>
            <p:ph type="title"/>
          </p:nvPr>
        </p:nvSpPr>
        <p:spPr>
          <a:xfrm>
            <a:off x="822960" y="230848"/>
            <a:ext cx="4972714" cy="1450757"/>
          </a:xfrm>
        </p:spPr>
        <p:txBody>
          <a:bodyPr>
            <a:normAutofit/>
          </a:bodyPr>
          <a:lstStyle/>
          <a:p>
            <a:r>
              <a:rPr lang="en-US" sz="4000" dirty="0">
                <a:latin typeface="Century Gothic" panose="020B0502020202020204" pitchFamily="34" charset="0"/>
              </a:rPr>
              <a:t>What can Title I funds be used for?</a:t>
            </a:r>
          </a:p>
        </p:txBody>
      </p:sp>
      <p:sp>
        <p:nvSpPr>
          <p:cNvPr id="11" name="Content Placeholder 2">
            <a:extLst>
              <a:ext uri="{FF2B5EF4-FFF2-40B4-BE49-F238E27FC236}">
                <a16:creationId xmlns:a16="http://schemas.microsoft.com/office/drawing/2014/main" id="{E0D59B10-CA3F-86BE-A651-726116044158}"/>
              </a:ext>
            </a:extLst>
          </p:cNvPr>
          <p:cNvSpPr>
            <a:spLocks noGrp="1"/>
          </p:cNvSpPr>
          <p:nvPr>
            <p:ph idx="1"/>
          </p:nvPr>
        </p:nvSpPr>
        <p:spPr>
          <a:xfrm>
            <a:off x="822960" y="1789978"/>
            <a:ext cx="7543800" cy="4023360"/>
          </a:xfrm>
        </p:spPr>
        <p:txBody>
          <a:bodyPr>
            <a:normAutofit/>
          </a:bodyPr>
          <a:lstStyle/>
          <a:p>
            <a:pPr marL="0" indent="0">
              <a:buNone/>
            </a:pPr>
            <a:r>
              <a:rPr lang="en-US" sz="2800" dirty="0">
                <a:solidFill>
                  <a:schemeClr val="tx1"/>
                </a:solidFill>
                <a:latin typeface="Century Gothic" panose="020B0502020202020204" pitchFamily="34" charset="0"/>
              </a:rPr>
              <a:t>In general, Title I funds may be used for:</a:t>
            </a:r>
          </a:p>
          <a:p>
            <a:pPr lvl="1">
              <a:buFont typeface="Arial" panose="020B0604020202020204" pitchFamily="34" charset="0"/>
              <a:buChar char="•"/>
            </a:pPr>
            <a:r>
              <a:rPr lang="en-US" altLang="en-US" sz="2400" dirty="0">
                <a:solidFill>
                  <a:schemeClr val="tx1"/>
                </a:solidFill>
                <a:latin typeface="Century Gothic" panose="020B0502020202020204" pitchFamily="34" charset="0"/>
              </a:rPr>
              <a:t>smaller class sizes,</a:t>
            </a:r>
          </a:p>
          <a:p>
            <a:pPr lvl="1">
              <a:buFont typeface="Arial" panose="020B0604020202020204" pitchFamily="34" charset="0"/>
              <a:buChar char="•"/>
            </a:pPr>
            <a:r>
              <a:rPr lang="en-US" altLang="en-US" sz="2400" dirty="0">
                <a:solidFill>
                  <a:schemeClr val="tx1"/>
                </a:solidFill>
                <a:latin typeface="Century Gothic" panose="020B0502020202020204" pitchFamily="34" charset="0"/>
              </a:rPr>
              <a:t>additional teachers and paraprofessionals,</a:t>
            </a:r>
          </a:p>
          <a:p>
            <a:pPr lvl="1">
              <a:buFont typeface="Arial" panose="020B0604020202020204" pitchFamily="34" charset="0"/>
              <a:buChar char="•"/>
            </a:pPr>
            <a:r>
              <a:rPr lang="en-US" altLang="en-US" sz="2400" dirty="0">
                <a:solidFill>
                  <a:schemeClr val="tx1"/>
                </a:solidFill>
                <a:latin typeface="Century Gothic" panose="020B0502020202020204" pitchFamily="34" charset="0"/>
              </a:rPr>
              <a:t>additional training for school staff,</a:t>
            </a:r>
          </a:p>
          <a:p>
            <a:pPr lvl="1">
              <a:buFont typeface="Arial" panose="020B0604020202020204" pitchFamily="34" charset="0"/>
              <a:buChar char="•"/>
            </a:pPr>
            <a:r>
              <a:rPr lang="en-US" altLang="en-US" sz="2400" dirty="0">
                <a:solidFill>
                  <a:schemeClr val="tx1"/>
                </a:solidFill>
                <a:latin typeface="Century Gothic" panose="020B0502020202020204" pitchFamily="34" charset="0"/>
              </a:rPr>
              <a:t>extra time for instruction (before and/or after school programs),</a:t>
            </a:r>
          </a:p>
          <a:p>
            <a:pPr lvl="1">
              <a:buFont typeface="Arial" panose="020B0604020202020204" pitchFamily="34" charset="0"/>
              <a:buChar char="•"/>
            </a:pPr>
            <a:r>
              <a:rPr lang="en-US" altLang="en-US" sz="2400" dirty="0">
                <a:solidFill>
                  <a:schemeClr val="tx1"/>
                </a:solidFill>
                <a:latin typeface="Century Gothic" panose="020B0502020202020204" pitchFamily="34" charset="0"/>
              </a:rPr>
              <a:t>parent and family engagement activities, and/or</a:t>
            </a:r>
          </a:p>
          <a:p>
            <a:pPr lvl="1">
              <a:buFont typeface="Arial" panose="020B0604020202020204" pitchFamily="34" charset="0"/>
              <a:buChar char="•"/>
            </a:pPr>
            <a:r>
              <a:rPr lang="en-US" altLang="en-US" sz="2400" dirty="0">
                <a:solidFill>
                  <a:schemeClr val="tx1"/>
                </a:solidFill>
                <a:latin typeface="Century Gothic" panose="020B0502020202020204" pitchFamily="34" charset="0"/>
              </a:rPr>
              <a:t>a variety of supplemental teaching materials, equipment, and technology.</a:t>
            </a:r>
          </a:p>
        </p:txBody>
      </p:sp>
    </p:spTree>
    <p:extLst>
      <p:ext uri="{BB962C8B-B14F-4D97-AF65-F5344CB8AC3E}">
        <p14:creationId xmlns:p14="http://schemas.microsoft.com/office/powerpoint/2010/main" val="284296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62E7-211D-42B9-89DF-18DF532C9584}"/>
              </a:ext>
            </a:extLst>
          </p:cNvPr>
          <p:cNvSpPr>
            <a:spLocks noGrp="1"/>
          </p:cNvSpPr>
          <p:nvPr>
            <p:ph type="title"/>
          </p:nvPr>
        </p:nvSpPr>
        <p:spPr/>
        <p:txBody>
          <a:bodyPr/>
          <a:lstStyle/>
          <a:p>
            <a:r>
              <a:rPr lang="en-US" dirty="0"/>
              <a:t>SIGN-IN/SIGN OUT</a:t>
            </a:r>
          </a:p>
        </p:txBody>
      </p:sp>
      <p:sp>
        <p:nvSpPr>
          <p:cNvPr id="3" name="Content Placeholder 2">
            <a:extLst>
              <a:ext uri="{FF2B5EF4-FFF2-40B4-BE49-F238E27FC236}">
                <a16:creationId xmlns:a16="http://schemas.microsoft.com/office/drawing/2014/main" id="{CAF00838-17E7-4FD3-8DAA-7E1366E1F2B6}"/>
              </a:ext>
            </a:extLst>
          </p:cNvPr>
          <p:cNvSpPr>
            <a:spLocks noGrp="1"/>
          </p:cNvSpPr>
          <p:nvPr>
            <p:ph idx="1"/>
          </p:nvPr>
        </p:nvSpPr>
        <p:spPr/>
        <p:txBody>
          <a:bodyPr>
            <a:normAutofit fontScale="92500" lnSpcReduction="10000"/>
          </a:bodyPr>
          <a:lstStyle/>
          <a:p>
            <a:r>
              <a:rPr lang="en-US" dirty="0"/>
              <a:t>All parents must sign-in in the main office, show ID, and obtain a visitor’s badge immediately upon entering the building</a:t>
            </a:r>
          </a:p>
          <a:p>
            <a:r>
              <a:rPr lang="en-US" dirty="0"/>
              <a:t>Parents may sign-in before 8:15 a.m. each morning to walk students to class.  Learning starts immediately at 8:15 a.m. Therefore, parents are not allowed to walk students to class after 8:15 A.M. If parents need to speak with the teacher, please schedule an appointment through the office or email your child’s teacher. </a:t>
            </a:r>
          </a:p>
        </p:txBody>
      </p:sp>
      <p:pic>
        <p:nvPicPr>
          <p:cNvPr id="5" name="Picture 4" descr="Text&#10;&#10;Description automatically generated">
            <a:extLst>
              <a:ext uri="{FF2B5EF4-FFF2-40B4-BE49-F238E27FC236}">
                <a16:creationId xmlns:a16="http://schemas.microsoft.com/office/drawing/2014/main" id="{A4E22774-02A3-4182-ADD1-71692EDD1E9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34200" y="307058"/>
            <a:ext cx="2051071" cy="111058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4A048CF-89D6-4248-9258-0E1B9638D96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2000" y="457199"/>
            <a:ext cx="1633255" cy="1143001"/>
          </a:xfrm>
          <a:prstGeom prst="rect">
            <a:avLst/>
          </a:prstGeom>
        </p:spPr>
      </p:pic>
    </p:spTree>
    <p:extLst>
      <p:ext uri="{BB962C8B-B14F-4D97-AF65-F5344CB8AC3E}">
        <p14:creationId xmlns:p14="http://schemas.microsoft.com/office/powerpoint/2010/main" val="431555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30</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30B13B87-96F1-EB6E-B695-2E6A45AEDE7D}"/>
              </a:ext>
            </a:extLst>
          </p:cNvPr>
          <p:cNvSpPr>
            <a:spLocks noGrp="1"/>
          </p:cNvSpPr>
          <p:nvPr>
            <p:ph type="title"/>
          </p:nvPr>
        </p:nvSpPr>
        <p:spPr>
          <a:xfrm>
            <a:off x="822960" y="230848"/>
            <a:ext cx="4972714" cy="1450757"/>
          </a:xfrm>
        </p:spPr>
        <p:txBody>
          <a:bodyPr>
            <a:normAutofit/>
          </a:bodyPr>
          <a:lstStyle/>
          <a:p>
            <a:r>
              <a:rPr lang="en-US" sz="4000" dirty="0">
                <a:latin typeface="Century Gothic" panose="020B0502020202020204" pitchFamily="34" charset="0"/>
              </a:rPr>
              <a:t>What can Title I funds be used for?</a:t>
            </a:r>
          </a:p>
        </p:txBody>
      </p:sp>
      <p:sp>
        <p:nvSpPr>
          <p:cNvPr id="11" name="Content Placeholder 2">
            <a:extLst>
              <a:ext uri="{FF2B5EF4-FFF2-40B4-BE49-F238E27FC236}">
                <a16:creationId xmlns:a16="http://schemas.microsoft.com/office/drawing/2014/main" id="{E0D59B10-CA3F-86BE-A651-726116044158}"/>
              </a:ext>
            </a:extLst>
          </p:cNvPr>
          <p:cNvSpPr>
            <a:spLocks noGrp="1"/>
          </p:cNvSpPr>
          <p:nvPr>
            <p:ph idx="1"/>
          </p:nvPr>
        </p:nvSpPr>
        <p:spPr>
          <a:xfrm>
            <a:off x="822960" y="1789978"/>
            <a:ext cx="7543800" cy="4023360"/>
          </a:xfrm>
        </p:spPr>
        <p:txBody>
          <a:bodyPr>
            <a:normAutofit/>
          </a:bodyPr>
          <a:lstStyle/>
          <a:p>
            <a:pPr marL="170260" lvl="1" indent="0">
              <a:buNone/>
            </a:pPr>
            <a:r>
              <a:rPr lang="en-US" altLang="en-US" sz="2800" dirty="0">
                <a:solidFill>
                  <a:schemeClr val="tx1"/>
                </a:solidFill>
                <a:latin typeface="Century Gothic" panose="020B0502020202020204" pitchFamily="34" charset="0"/>
              </a:rPr>
              <a:t>Overall, these efforts promote the following outcomes:</a:t>
            </a:r>
          </a:p>
          <a:p>
            <a:pPr marL="627460" lvl="1" indent="-457200">
              <a:buAutoNum type="arabicPeriod"/>
            </a:pPr>
            <a:r>
              <a:rPr lang="en-US" altLang="en-US" sz="2800" dirty="0">
                <a:solidFill>
                  <a:schemeClr val="tx1"/>
                </a:solidFill>
                <a:latin typeface="Century Gothic" panose="020B0502020202020204" pitchFamily="34" charset="0"/>
              </a:rPr>
              <a:t>Increase academic achievement</a:t>
            </a:r>
          </a:p>
          <a:p>
            <a:pPr marL="627460" lvl="1" indent="-457200">
              <a:buAutoNum type="arabicPeriod"/>
            </a:pPr>
            <a:r>
              <a:rPr lang="en-US" altLang="en-US" sz="2800" dirty="0">
                <a:solidFill>
                  <a:schemeClr val="tx1"/>
                </a:solidFill>
                <a:latin typeface="Century Gothic" panose="020B0502020202020204" pitchFamily="34" charset="0"/>
              </a:rPr>
              <a:t>Provide direct instructional support to students</a:t>
            </a:r>
          </a:p>
          <a:p>
            <a:pPr marL="627460" lvl="1" indent="-457200">
              <a:buAutoNum type="arabicPeriod"/>
            </a:pPr>
            <a:r>
              <a:rPr lang="en-US" altLang="en-US" sz="2800" dirty="0">
                <a:solidFill>
                  <a:schemeClr val="tx1"/>
                </a:solidFill>
                <a:latin typeface="Century Gothic" panose="020B0502020202020204" pitchFamily="34" charset="0"/>
              </a:rPr>
              <a:t>Increase content knowledge and instructional strategies for teachers</a:t>
            </a:r>
          </a:p>
          <a:p>
            <a:pPr marL="627460" lvl="1" indent="-457200">
              <a:buAutoNum type="arabicPeriod"/>
            </a:pPr>
            <a:r>
              <a:rPr lang="en-US" altLang="en-US" sz="2800" dirty="0">
                <a:solidFill>
                  <a:schemeClr val="tx1"/>
                </a:solidFill>
                <a:latin typeface="Century Gothic" panose="020B0502020202020204" pitchFamily="34" charset="0"/>
              </a:rPr>
              <a:t>Promote parent education and involvement.</a:t>
            </a:r>
          </a:p>
          <a:p>
            <a:pPr lvl="1"/>
            <a:endParaRPr lang="en-US" sz="2400" dirty="0">
              <a:latin typeface="Century Gothic" panose="020B0502020202020204" pitchFamily="34" charset="0"/>
            </a:endParaRPr>
          </a:p>
        </p:txBody>
      </p:sp>
    </p:spTree>
    <p:extLst>
      <p:ext uri="{BB962C8B-B14F-4D97-AF65-F5344CB8AC3E}">
        <p14:creationId xmlns:p14="http://schemas.microsoft.com/office/powerpoint/2010/main" val="194659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63" y="914400"/>
            <a:ext cx="7543800" cy="638810"/>
          </a:xfrm>
        </p:spPr>
        <p:txBody>
          <a:bodyPr>
            <a:normAutofit/>
          </a:bodyPr>
          <a:lstStyle/>
          <a:p>
            <a:r>
              <a:rPr lang="en-US" sz="4000" dirty="0">
                <a:latin typeface="Century Gothic" panose="020B0502020202020204" pitchFamily="34" charset="0"/>
              </a:rPr>
              <a:t>What are my rights?</a:t>
            </a:r>
          </a:p>
        </p:txBody>
      </p:sp>
      <p:sp>
        <p:nvSpPr>
          <p:cNvPr id="3" name="Content Placeholder 2"/>
          <p:cNvSpPr>
            <a:spLocks noGrp="1"/>
          </p:cNvSpPr>
          <p:nvPr>
            <p:ph idx="1"/>
          </p:nvPr>
        </p:nvSpPr>
        <p:spPr>
          <a:xfrm>
            <a:off x="457201" y="2114550"/>
            <a:ext cx="8229600" cy="3295650"/>
          </a:xfrm>
        </p:spPr>
        <p:txBody>
          <a:bodyPr>
            <a:noAutofit/>
          </a:bodyPr>
          <a:lstStyle/>
          <a:p>
            <a:r>
              <a:rPr lang="en-US" sz="2800" dirty="0">
                <a:solidFill>
                  <a:schemeClr val="tx1"/>
                </a:solidFill>
                <a:latin typeface="Century Gothic" panose="020B0502020202020204" pitchFamily="34" charset="0"/>
              </a:rPr>
              <a:t>The families and parents of Title I students have a right, by law, to:</a:t>
            </a:r>
          </a:p>
          <a:p>
            <a:pPr lvl="3">
              <a:spcBef>
                <a:spcPts val="1200"/>
              </a:spcBef>
              <a:spcAft>
                <a:spcPts val="600"/>
              </a:spcAft>
              <a:buFont typeface="Arial" panose="020B0604020202020204" pitchFamily="34" charset="0"/>
              <a:buChar char="•"/>
            </a:pPr>
            <a:r>
              <a:rPr lang="en-US" sz="2400" dirty="0">
                <a:solidFill>
                  <a:schemeClr val="tx1"/>
                </a:solidFill>
                <a:latin typeface="Century Gothic" panose="020B0502020202020204" pitchFamily="34" charset="0"/>
              </a:rPr>
              <a:t>be involved in decisions made at both the school and district level;</a:t>
            </a:r>
          </a:p>
          <a:p>
            <a:pPr lvl="3">
              <a:spcBef>
                <a:spcPts val="1200"/>
              </a:spcBef>
              <a:spcAft>
                <a:spcPts val="600"/>
              </a:spcAft>
              <a:buFont typeface="Arial" panose="020B0604020202020204" pitchFamily="34" charset="0"/>
              <a:buChar char="•"/>
            </a:pPr>
            <a:r>
              <a:rPr lang="en-US" sz="2400" dirty="0">
                <a:solidFill>
                  <a:schemeClr val="tx1"/>
                </a:solidFill>
                <a:latin typeface="Century Gothic" panose="020B0502020202020204" pitchFamily="34" charset="0"/>
              </a:rPr>
              <a:t>be provided with information on your child’s level of achievement on tests in reading/language arts, writing, mathematics, and science;</a:t>
            </a:r>
          </a:p>
          <a:p>
            <a:endParaRPr lang="en-US" sz="2400" dirty="0">
              <a:latin typeface="Century Gothic" panose="020B0502020202020204" pitchFamily="34" charset="0"/>
            </a:endParaRPr>
          </a:p>
          <a:p>
            <a:endParaRPr lang="en-US"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31</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Tree>
    <p:extLst>
      <p:ext uri="{BB962C8B-B14F-4D97-AF65-F5344CB8AC3E}">
        <p14:creationId xmlns:p14="http://schemas.microsoft.com/office/powerpoint/2010/main" val="4207471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148" y="936977"/>
            <a:ext cx="7543800" cy="638810"/>
          </a:xfrm>
        </p:spPr>
        <p:txBody>
          <a:bodyPr>
            <a:normAutofit/>
          </a:bodyPr>
          <a:lstStyle/>
          <a:p>
            <a:r>
              <a:rPr lang="en-US" sz="4000" dirty="0">
                <a:latin typeface="Century Gothic" panose="020B0502020202020204" pitchFamily="34" charset="0"/>
              </a:rPr>
              <a:t>What</a:t>
            </a:r>
            <a:r>
              <a:rPr lang="en-US" sz="3600" dirty="0">
                <a:latin typeface="Century Gothic" panose="020B0502020202020204" pitchFamily="34" charset="0"/>
              </a:rPr>
              <a:t> are my rights?</a:t>
            </a:r>
          </a:p>
        </p:txBody>
      </p:sp>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32</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8" name="Content Placeholder 2">
            <a:extLst>
              <a:ext uri="{FF2B5EF4-FFF2-40B4-BE49-F238E27FC236}">
                <a16:creationId xmlns:a16="http://schemas.microsoft.com/office/drawing/2014/main" id="{BAB36734-1AD9-508C-D5BB-D13C06C5550E}"/>
              </a:ext>
            </a:extLst>
          </p:cNvPr>
          <p:cNvSpPr txBox="1">
            <a:spLocks/>
          </p:cNvSpPr>
          <p:nvPr/>
        </p:nvSpPr>
        <p:spPr>
          <a:xfrm>
            <a:off x="441554" y="1905000"/>
            <a:ext cx="8260891" cy="4191000"/>
          </a:xfrm>
          <a:prstGeom prst="rect">
            <a:avLst/>
          </a:prstGeom>
        </p:spPr>
        <p:txBody>
          <a:bodyPr vert="horz" lIns="0" tIns="45720" rIns="0" bIns="45720" rtlCol="0">
            <a:noAutofit/>
          </a:bodyPr>
          <a:lstStyle>
            <a:lvl1pPr marL="342900" indent="-342900" algn="l" defTabSz="685800" rtl="0" eaLnBrk="1" latinLnBrk="0" hangingPunct="1">
              <a:lnSpc>
                <a:spcPct val="90000"/>
              </a:lnSpc>
              <a:spcBef>
                <a:spcPts val="900"/>
              </a:spcBef>
              <a:spcAft>
                <a:spcPts val="150"/>
              </a:spcAft>
              <a:buClrTx/>
              <a:buSzPct val="100000"/>
              <a:buFont typeface="Wingdings" panose="05000000000000000000" pitchFamily="2" charset="2"/>
              <a:buChar char="§"/>
              <a:defRPr sz="16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27435" indent="-257175"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56022"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25091"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04875"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r>
              <a:rPr lang="en-US" sz="2800" dirty="0">
                <a:solidFill>
                  <a:schemeClr val="tx1"/>
                </a:solidFill>
                <a:latin typeface="Century Gothic" panose="020B0502020202020204" pitchFamily="34" charset="0"/>
              </a:rPr>
              <a:t>The families and parents of Title I students have a right, by law, to:</a:t>
            </a:r>
          </a:p>
          <a:p>
            <a:pPr lvl="2">
              <a:spcBef>
                <a:spcPts val="1200"/>
              </a:spcBef>
              <a:spcAft>
                <a:spcPts val="600"/>
              </a:spcAft>
              <a:buFont typeface="Arial" panose="020B0604020202020204" pitchFamily="34" charset="0"/>
              <a:buChar char="•"/>
            </a:pPr>
            <a:r>
              <a:rPr lang="en-US" sz="2400" dirty="0">
                <a:solidFill>
                  <a:schemeClr val="tx1"/>
                </a:solidFill>
                <a:latin typeface="Century Gothic" panose="020B0502020202020204" pitchFamily="34" charset="0"/>
              </a:rPr>
              <a:t>request and receive information on the qualifications of your child’s teacher and paraprofessionals who are working with your child and</a:t>
            </a:r>
          </a:p>
          <a:p>
            <a:pPr lvl="2">
              <a:spcBef>
                <a:spcPts val="1200"/>
              </a:spcBef>
              <a:spcAft>
                <a:spcPts val="600"/>
              </a:spcAft>
              <a:buFont typeface="Arial" panose="020B0604020202020204" pitchFamily="34" charset="0"/>
              <a:buChar char="•"/>
            </a:pPr>
            <a:r>
              <a:rPr lang="en-US" sz="2400" dirty="0">
                <a:solidFill>
                  <a:schemeClr val="tx1"/>
                </a:solidFill>
                <a:latin typeface="Century Gothic" panose="020B0502020202020204" pitchFamily="34" charset="0"/>
              </a:rPr>
              <a:t>request opportunities for regular meetings to formulate suggestions and to participate, as appropriate, in decisions about the education of your child. The school is required to respond to any such suggestions as soon as practicably possible.</a:t>
            </a:r>
          </a:p>
          <a:p>
            <a:endParaRPr lang="en-US" sz="2000" dirty="0">
              <a:latin typeface="Century Gothic" panose="020B0502020202020204" pitchFamily="34" charset="0"/>
            </a:endParaRPr>
          </a:p>
          <a:p>
            <a:endParaRPr lang="en-US" sz="2000" dirty="0">
              <a:latin typeface="Century Gothic" panose="020B0502020202020204" pitchFamily="34" charset="0"/>
            </a:endParaRPr>
          </a:p>
        </p:txBody>
      </p:sp>
    </p:spTree>
    <p:extLst>
      <p:ext uri="{BB962C8B-B14F-4D97-AF65-F5344CB8AC3E}">
        <p14:creationId xmlns:p14="http://schemas.microsoft.com/office/powerpoint/2010/main" val="2021925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33</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7" name="Rectangle 2">
            <a:extLst>
              <a:ext uri="{FF2B5EF4-FFF2-40B4-BE49-F238E27FC236}">
                <a16:creationId xmlns:a16="http://schemas.microsoft.com/office/drawing/2014/main" id="{B38DF066-B45D-58C1-F12F-7A898CC3D377}"/>
              </a:ext>
            </a:extLst>
          </p:cNvPr>
          <p:cNvSpPr>
            <a:spLocks noGrp="1" noChangeArrowheads="1"/>
          </p:cNvSpPr>
          <p:nvPr>
            <p:ph type="title"/>
          </p:nvPr>
        </p:nvSpPr>
        <p:spPr>
          <a:xfrm>
            <a:off x="822960" y="286604"/>
            <a:ext cx="7543800" cy="1450757"/>
          </a:xfrm>
        </p:spPr>
        <p:txBody>
          <a:bodyPr>
            <a:normAutofit/>
          </a:bodyPr>
          <a:lstStyle/>
          <a:p>
            <a:pPr eaLnBrk="1" hangingPunct="1"/>
            <a:r>
              <a:rPr lang="en-US" altLang="en-US" sz="4000" dirty="0">
                <a:solidFill>
                  <a:schemeClr val="tx1"/>
                </a:solidFill>
                <a:latin typeface="Century Gothic" panose="020B0502020202020204" pitchFamily="34" charset="0"/>
              </a:rPr>
              <a:t>What are my rights?</a:t>
            </a:r>
          </a:p>
        </p:txBody>
      </p:sp>
      <p:sp>
        <p:nvSpPr>
          <p:cNvPr id="9" name="Rectangle 3">
            <a:extLst>
              <a:ext uri="{FF2B5EF4-FFF2-40B4-BE49-F238E27FC236}">
                <a16:creationId xmlns:a16="http://schemas.microsoft.com/office/drawing/2014/main" id="{B2E0E227-58ED-5666-2A4E-7F1B32ECE235}"/>
              </a:ext>
            </a:extLst>
          </p:cNvPr>
          <p:cNvSpPr>
            <a:spLocks noGrp="1" noChangeArrowheads="1"/>
          </p:cNvSpPr>
          <p:nvPr>
            <p:ph idx="1"/>
          </p:nvPr>
        </p:nvSpPr>
        <p:spPr>
          <a:xfrm>
            <a:off x="822960" y="1845734"/>
            <a:ext cx="7543800" cy="4023360"/>
          </a:xfrm>
        </p:spPr>
        <p:txBody>
          <a:bodyPr vert="horz" lIns="91440" tIns="45720" rIns="91440" bIns="45720" rtlCol="0" anchor="t">
            <a:noAutofit/>
          </a:bodyPr>
          <a:lstStyle/>
          <a:p>
            <a:pPr marL="342900" indent="-342900" eaLnBrk="1" hangingPunct="1">
              <a:lnSpc>
                <a:spcPct val="100000"/>
              </a:lnSpc>
              <a:spcBef>
                <a:spcPts val="0"/>
              </a:spcBef>
              <a:spcAft>
                <a:spcPts val="0"/>
              </a:spcAft>
              <a:buFontTx/>
              <a:buNone/>
            </a:pPr>
            <a:r>
              <a:rPr lang="en-US" altLang="en-US" sz="2400" i="1" dirty="0">
                <a:latin typeface="Century Gothic" panose="020B0502020202020204" pitchFamily="34" charset="0"/>
              </a:rPr>
              <a:t>   </a:t>
            </a:r>
            <a:r>
              <a:rPr lang="en-US" altLang="en-US" sz="2400" b="1" i="1" dirty="0">
                <a:latin typeface="Century Gothic" panose="020B0502020202020204" pitchFamily="34" charset="0"/>
              </a:rPr>
              <a:t>All parents will receive information on the following:</a:t>
            </a:r>
            <a:endParaRPr lang="en-US" altLang="en-US" sz="2400" dirty="0">
              <a:latin typeface="Century Gothic" panose="020B0502020202020204" pitchFamily="34" charset="0"/>
              <a:cs typeface="Times New Roman"/>
            </a:endParaRPr>
          </a:p>
          <a:p>
            <a:pPr marL="342900" indent="-342900">
              <a:lnSpc>
                <a:spcPct val="100000"/>
              </a:lnSpc>
              <a:spcBef>
                <a:spcPts val="0"/>
              </a:spcBef>
              <a:spcAft>
                <a:spcPts val="0"/>
              </a:spcAft>
              <a:buFont typeface="Wingdings" panose="05000000000000000000" pitchFamily="2" charset="2"/>
              <a:buChar char="ü"/>
            </a:pPr>
            <a:r>
              <a:rPr lang="en-US" altLang="en-US" sz="2000" dirty="0">
                <a:latin typeface="Century Gothic" panose="020B0502020202020204" pitchFamily="34" charset="0"/>
                <a:cs typeface="Times New Roman"/>
              </a:rPr>
              <a:t>Their option to request a transfer if their child becomes a victim of a violent crime</a:t>
            </a:r>
            <a:endParaRPr lang="en-US" altLang="en-US" sz="2000" dirty="0">
              <a:latin typeface="Century Gothic" panose="020B0502020202020204" pitchFamily="34" charset="0"/>
              <a:cs typeface="Times New Roman" panose="02020603050405020304" pitchFamily="18" charset="0"/>
            </a:endParaRPr>
          </a:p>
          <a:p>
            <a:pPr marL="342900" indent="-342900" eaLnBrk="1" hangingPunct="1">
              <a:lnSpc>
                <a:spcPct val="100000"/>
              </a:lnSpc>
              <a:spcBef>
                <a:spcPts val="0"/>
              </a:spcBef>
              <a:spcAft>
                <a:spcPts val="0"/>
              </a:spcAft>
              <a:buFont typeface="Wingdings" panose="05000000000000000000" pitchFamily="2" charset="2"/>
              <a:buChar char="ü"/>
            </a:pPr>
            <a:r>
              <a:rPr lang="en-US" altLang="en-US" sz="2000" dirty="0">
                <a:latin typeface="Century Gothic" panose="020B0502020202020204" pitchFamily="34" charset="0"/>
              </a:rPr>
              <a:t>Their right to public school choice and supplemental services if their child’s school is identified for school improvement</a:t>
            </a:r>
            <a:endParaRPr lang="en-US" altLang="en-US" sz="2000" dirty="0">
              <a:latin typeface="Century Gothic" panose="020B0502020202020204" pitchFamily="34" charset="0"/>
              <a:cs typeface="Times New Roman" panose="02020603050405020304" pitchFamily="18" charset="0"/>
            </a:endParaRPr>
          </a:p>
          <a:p>
            <a:pPr marL="342900" indent="-342900" eaLnBrk="1" hangingPunct="1">
              <a:lnSpc>
                <a:spcPct val="100000"/>
              </a:lnSpc>
              <a:spcBef>
                <a:spcPts val="0"/>
              </a:spcBef>
              <a:spcAft>
                <a:spcPts val="0"/>
              </a:spcAft>
              <a:buFont typeface="Wingdings" panose="05000000000000000000" pitchFamily="2" charset="2"/>
              <a:buChar char="ü"/>
            </a:pPr>
            <a:r>
              <a:rPr lang="en-US" altLang="en-US" sz="2000" dirty="0">
                <a:latin typeface="Century Gothic" panose="020B0502020202020204" pitchFamily="34" charset="0"/>
              </a:rPr>
              <a:t>Their right to timely notification that their child has been taught for four or more consecutive weeks by a teacher who is not highly qualified</a:t>
            </a:r>
            <a:endParaRPr lang="en-US" altLang="en-US" sz="2000" dirty="0">
              <a:latin typeface="Century Gothic" panose="020B0502020202020204" pitchFamily="34" charset="0"/>
              <a:cs typeface="Times New Roman" panose="02020603050405020304" pitchFamily="18" charset="0"/>
            </a:endParaRPr>
          </a:p>
          <a:p>
            <a:pPr marL="342900" indent="-342900" eaLnBrk="1" hangingPunct="1">
              <a:lnSpc>
                <a:spcPct val="100000"/>
              </a:lnSpc>
              <a:spcBef>
                <a:spcPts val="0"/>
              </a:spcBef>
              <a:spcAft>
                <a:spcPts val="0"/>
              </a:spcAft>
              <a:buFont typeface="Wingdings" panose="05000000000000000000" pitchFamily="2" charset="2"/>
              <a:buChar char="ü"/>
            </a:pPr>
            <a:r>
              <a:rPr lang="en-US" altLang="en-US" sz="2000" dirty="0">
                <a:latin typeface="Century Gothic" panose="020B0502020202020204" pitchFamily="34" charset="0"/>
              </a:rPr>
              <a:t>Their child’s level of achievement in each of the State academic assessments</a:t>
            </a:r>
            <a:endParaRPr lang="en-US" altLang="en-US" sz="20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86023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34</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91557D7D-DC51-1110-2449-4C16806B96AC}"/>
              </a:ext>
            </a:extLst>
          </p:cNvPr>
          <p:cNvSpPr>
            <a:spLocks noGrp="1"/>
          </p:cNvSpPr>
          <p:nvPr>
            <p:ph type="title"/>
          </p:nvPr>
        </p:nvSpPr>
        <p:spPr>
          <a:xfrm>
            <a:off x="822960" y="286604"/>
            <a:ext cx="5349240" cy="1450757"/>
          </a:xfrm>
        </p:spPr>
        <p:txBody>
          <a:bodyPr>
            <a:normAutofit/>
          </a:bodyPr>
          <a:lstStyle/>
          <a:p>
            <a:r>
              <a:rPr lang="en-US" sz="4000" dirty="0">
                <a:latin typeface="Century Gothic" panose="020B0502020202020204" pitchFamily="34" charset="0"/>
              </a:rPr>
              <a:t>Additional Information</a:t>
            </a:r>
          </a:p>
        </p:txBody>
      </p:sp>
      <p:sp>
        <p:nvSpPr>
          <p:cNvPr id="11" name="Content Placeholder 2">
            <a:extLst>
              <a:ext uri="{FF2B5EF4-FFF2-40B4-BE49-F238E27FC236}">
                <a16:creationId xmlns:a16="http://schemas.microsoft.com/office/drawing/2014/main" id="{3257E524-C131-A05B-BF8B-5BACC68C3BAB}"/>
              </a:ext>
            </a:extLst>
          </p:cNvPr>
          <p:cNvSpPr>
            <a:spLocks noGrp="1"/>
          </p:cNvSpPr>
          <p:nvPr>
            <p:ph idx="1"/>
          </p:nvPr>
        </p:nvSpPr>
        <p:spPr>
          <a:xfrm>
            <a:off x="822960" y="2241550"/>
            <a:ext cx="7787640" cy="3625850"/>
          </a:xfrm>
        </p:spPr>
        <p:txBody>
          <a:bodyPr>
            <a:normAutofit/>
          </a:bodyPr>
          <a:lstStyle/>
          <a:p>
            <a:pPr marL="0" indent="0">
              <a:buClrTx/>
              <a:buNone/>
            </a:pPr>
            <a:r>
              <a:rPr lang="en-US" sz="2400" b="1" dirty="0">
                <a:solidFill>
                  <a:schemeClr val="tx1"/>
                </a:solidFill>
                <a:latin typeface="Century Gothic" panose="020B0502020202020204" pitchFamily="34" charset="0"/>
              </a:rPr>
              <a:t>Qualified Teachers </a:t>
            </a:r>
            <a:r>
              <a:rPr lang="en-US" sz="2400" dirty="0">
                <a:solidFill>
                  <a:schemeClr val="tx1"/>
                </a:solidFill>
                <a:latin typeface="Century Gothic" panose="020B0502020202020204" pitchFamily="34" charset="0"/>
              </a:rPr>
              <a:t>– classroom teachers are licensed in the areas in which they are teaching. </a:t>
            </a:r>
          </a:p>
          <a:p>
            <a:pPr marL="0" indent="0">
              <a:buClrTx/>
              <a:buNone/>
            </a:pPr>
            <a:r>
              <a:rPr lang="en-US" sz="2400" b="1" dirty="0">
                <a:solidFill>
                  <a:schemeClr val="tx1"/>
                </a:solidFill>
                <a:latin typeface="Century Gothic" panose="020B0502020202020204" pitchFamily="34" charset="0"/>
              </a:rPr>
              <a:t>Additional Parent Meetings and Parent Trainings </a:t>
            </a:r>
            <a:r>
              <a:rPr lang="en-US" sz="2400" dirty="0">
                <a:solidFill>
                  <a:schemeClr val="tx1"/>
                </a:solidFill>
                <a:latin typeface="Century Gothic" panose="020B0502020202020204" pitchFamily="34" charset="0"/>
              </a:rPr>
              <a:t>will take place later this year.  Information will be sent home in the Monday email from Mrs. Nelson and teacher newsletters. </a:t>
            </a:r>
          </a:p>
          <a:p>
            <a:pPr marL="0" indent="0">
              <a:buClrTx/>
              <a:buNone/>
            </a:pPr>
            <a:r>
              <a:rPr lang="en-US" sz="2400" b="1" dirty="0">
                <a:solidFill>
                  <a:schemeClr val="tx1"/>
                </a:solidFill>
                <a:latin typeface="Century Gothic" panose="020B0502020202020204" pitchFamily="34" charset="0"/>
              </a:rPr>
              <a:t>School Data </a:t>
            </a:r>
            <a:r>
              <a:rPr lang="en-US" sz="2400" dirty="0">
                <a:solidFill>
                  <a:schemeClr val="tx1"/>
                </a:solidFill>
                <a:latin typeface="Century Gothic" panose="020B0502020202020204" pitchFamily="34" charset="0"/>
              </a:rPr>
              <a:t>– parents will be notified of school data and student specific data from 2022-23 when it is available</a:t>
            </a:r>
          </a:p>
          <a:p>
            <a:pPr marL="0" indent="0">
              <a:buClrTx/>
              <a:buNone/>
            </a:pPr>
            <a:endParaRPr lang="en-US" sz="2400" dirty="0">
              <a:solidFill>
                <a:schemeClr val="tx1"/>
              </a:solidFill>
              <a:latin typeface="Century Gothic" panose="020B0502020202020204" pitchFamily="34" charset="0"/>
            </a:endParaRPr>
          </a:p>
          <a:p>
            <a:pPr marL="0" indent="0">
              <a:buClrTx/>
              <a:buNone/>
            </a:pPr>
            <a:endParaRPr lang="en-US" sz="2400" dirty="0">
              <a:solidFill>
                <a:schemeClr val="tx1"/>
              </a:solidFill>
              <a:latin typeface="Century Gothic" panose="020B0502020202020204" pitchFamily="34" charset="0"/>
            </a:endParaRPr>
          </a:p>
          <a:p>
            <a:pPr marL="0" indent="0">
              <a:buClrTx/>
              <a:buNone/>
            </a:pPr>
            <a:endParaRPr lang="en-US" sz="2400" dirty="0">
              <a:solidFill>
                <a:schemeClr val="tx1"/>
              </a:solidFill>
              <a:latin typeface="Century Gothic" panose="020B0502020202020204" pitchFamily="34" charset="0"/>
            </a:endParaRPr>
          </a:p>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rgbClr val="FF0000"/>
              </a:solidFill>
              <a:latin typeface="Century Gothic" panose="020B0502020202020204" pitchFamily="34" charset="0"/>
            </a:endParaRPr>
          </a:p>
          <a:p>
            <a:pPr>
              <a:buClrTx/>
              <a:buFont typeface="Wingdings" panose="05000000000000000000" pitchFamily="2" charset="2"/>
              <a:buChar char="§"/>
            </a:pP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67587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35</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91557D7D-DC51-1110-2449-4C16806B96AC}"/>
              </a:ext>
            </a:extLst>
          </p:cNvPr>
          <p:cNvSpPr>
            <a:spLocks noGrp="1"/>
          </p:cNvSpPr>
          <p:nvPr>
            <p:ph type="title"/>
          </p:nvPr>
        </p:nvSpPr>
        <p:spPr>
          <a:xfrm>
            <a:off x="822960" y="286604"/>
            <a:ext cx="5349240" cy="1450757"/>
          </a:xfrm>
        </p:spPr>
        <p:txBody>
          <a:bodyPr>
            <a:normAutofit/>
          </a:bodyPr>
          <a:lstStyle/>
          <a:p>
            <a:r>
              <a:rPr lang="en-US" sz="4000" dirty="0">
                <a:latin typeface="Century Gothic" panose="020B0502020202020204" pitchFamily="34" charset="0"/>
              </a:rPr>
              <a:t>What tests will my child be taking?</a:t>
            </a:r>
          </a:p>
        </p:txBody>
      </p:sp>
      <p:sp>
        <p:nvSpPr>
          <p:cNvPr id="11" name="Content Placeholder 2">
            <a:extLst>
              <a:ext uri="{FF2B5EF4-FFF2-40B4-BE49-F238E27FC236}">
                <a16:creationId xmlns:a16="http://schemas.microsoft.com/office/drawing/2014/main" id="{3257E524-C131-A05B-BF8B-5BACC68C3BAB}"/>
              </a:ext>
            </a:extLst>
          </p:cNvPr>
          <p:cNvSpPr>
            <a:spLocks noGrp="1"/>
          </p:cNvSpPr>
          <p:nvPr>
            <p:ph idx="1"/>
          </p:nvPr>
        </p:nvSpPr>
        <p:spPr>
          <a:xfrm>
            <a:off x="509048" y="2241550"/>
            <a:ext cx="8257880" cy="3778250"/>
          </a:xfrm>
        </p:spPr>
        <p:txBody>
          <a:bodyPr>
            <a:normAutofit/>
          </a:bodyPr>
          <a:lstStyle/>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rgbClr val="FF0000"/>
              </a:solidFill>
              <a:latin typeface="Century Gothic" panose="020B0502020202020204" pitchFamily="34" charset="0"/>
            </a:endParaRPr>
          </a:p>
          <a:p>
            <a:pPr>
              <a:buClrTx/>
              <a:buFont typeface="Wingdings" panose="05000000000000000000" pitchFamily="2" charset="2"/>
              <a:buChar char="§"/>
            </a:pPr>
            <a:endParaRPr lang="en-US" dirty="0">
              <a:solidFill>
                <a:srgbClr val="FF0000"/>
              </a:solidFill>
              <a:latin typeface="Century Gothic" panose="020B0502020202020204" pitchFamily="34" charset="0"/>
            </a:endParaRPr>
          </a:p>
          <a:p>
            <a:pPr>
              <a:buClrTx/>
              <a:buFont typeface="Wingdings" panose="05000000000000000000" pitchFamily="2" charset="2"/>
              <a:buChar char="§"/>
            </a:pPr>
            <a:endParaRPr lang="en-US" dirty="0">
              <a:solidFill>
                <a:srgbClr val="FF0000"/>
              </a:solidFill>
              <a:latin typeface="Century Gothic" panose="020B0502020202020204" pitchFamily="34" charset="0"/>
            </a:endParaRPr>
          </a:p>
        </p:txBody>
      </p:sp>
      <p:sp>
        <p:nvSpPr>
          <p:cNvPr id="3" name="Rectangle 3">
            <a:extLst>
              <a:ext uri="{FF2B5EF4-FFF2-40B4-BE49-F238E27FC236}">
                <a16:creationId xmlns:a16="http://schemas.microsoft.com/office/drawing/2014/main" id="{DA5908CB-5B5C-29F8-CFB5-7F2B20B9787E}"/>
              </a:ext>
            </a:extLst>
          </p:cNvPr>
          <p:cNvSpPr txBox="1">
            <a:spLocks noChangeArrowheads="1"/>
          </p:cNvSpPr>
          <p:nvPr/>
        </p:nvSpPr>
        <p:spPr>
          <a:xfrm>
            <a:off x="509048" y="1905000"/>
            <a:ext cx="8507390" cy="4419600"/>
          </a:xfrm>
          <a:prstGeom prst="rect">
            <a:avLst/>
          </a:prstGeom>
        </p:spPr>
        <p:txBody>
          <a:bodyPr vert="horz" lIns="91440" tIns="45720" rIns="91440" bIns="45720" rtlCol="0" anchor="t">
            <a:normAutofit fontScale="92500"/>
          </a:bodyPr>
          <a:lstStyle>
            <a:lvl1pPr marL="342900" indent="-342900" algn="l" defTabSz="685800" rtl="0" eaLnBrk="1" latinLnBrk="0" hangingPunct="1">
              <a:lnSpc>
                <a:spcPct val="90000"/>
              </a:lnSpc>
              <a:spcBef>
                <a:spcPts val="900"/>
              </a:spcBef>
              <a:spcAft>
                <a:spcPts val="150"/>
              </a:spcAft>
              <a:buClrTx/>
              <a:buSzPct val="100000"/>
              <a:buFont typeface="Wingdings" panose="05000000000000000000" pitchFamily="2" charset="2"/>
              <a:buChar char="§"/>
              <a:defRPr sz="16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27435" indent="-257175"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56022"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25091"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04875"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nSpc>
                <a:spcPct val="110000"/>
              </a:lnSpc>
              <a:spcBef>
                <a:spcPts val="0"/>
              </a:spcBef>
              <a:spcAft>
                <a:spcPts val="0"/>
              </a:spcAft>
              <a:buFont typeface="Wingdings" panose="05000000000000000000" pitchFamily="2" charset="2"/>
              <a:buNone/>
              <a:defRPr/>
            </a:pPr>
            <a:r>
              <a:rPr lang="en-US" altLang="en-US" sz="2400" dirty="0">
                <a:latin typeface="Century Gothic" panose="020B0502020202020204" pitchFamily="34" charset="0"/>
              </a:rPr>
              <a:t>Students will take state mandated and district formative assessments this year.</a:t>
            </a:r>
            <a:r>
              <a:rPr lang="en-US" altLang="en-US" dirty="0">
                <a:latin typeface="Century Gothic" panose="020B0502020202020204" pitchFamily="34" charset="0"/>
              </a:rPr>
              <a:t> </a:t>
            </a:r>
            <a:r>
              <a:rPr lang="en-US" altLang="en-US" sz="2400" dirty="0">
                <a:latin typeface="Century Gothic" panose="020B0502020202020204" pitchFamily="34" charset="0"/>
              </a:rPr>
              <a:t>The data is used to see which students are on track and/or students needing further testing.</a:t>
            </a:r>
          </a:p>
          <a:p>
            <a:pPr marL="0" indent="0">
              <a:lnSpc>
                <a:spcPct val="110000"/>
              </a:lnSpc>
              <a:spcBef>
                <a:spcPts val="0"/>
              </a:spcBef>
              <a:spcAft>
                <a:spcPts val="0"/>
              </a:spcAft>
              <a:buFont typeface="Wingdings" panose="05000000000000000000" pitchFamily="2" charset="2"/>
              <a:buNone/>
              <a:defRPr/>
            </a:pPr>
            <a:endParaRPr lang="en-US" sz="1900" dirty="0">
              <a:latin typeface="Century Gothic" panose="020B0502020202020204" pitchFamily="34" charset="0"/>
            </a:endParaRPr>
          </a:p>
          <a:p>
            <a:pPr marL="457200" indent="-457200">
              <a:lnSpc>
                <a:spcPct val="110000"/>
              </a:lnSpc>
              <a:spcBef>
                <a:spcPts val="0"/>
              </a:spcBef>
              <a:spcAft>
                <a:spcPts val="0"/>
              </a:spcAft>
              <a:buFont typeface="+mj-lt"/>
              <a:buAutoNum type="arabicPeriod"/>
              <a:defRPr/>
            </a:pPr>
            <a:r>
              <a:rPr lang="en-US" sz="2100" u="sng" dirty="0">
                <a:latin typeface="Century Gothic" panose="020B0502020202020204" pitchFamily="34" charset="0"/>
              </a:rPr>
              <a:t>2022-23 Diagnostic Assessment </a:t>
            </a:r>
            <a:r>
              <a:rPr lang="en-US" sz="2100" dirty="0">
                <a:latin typeface="Century Gothic" panose="020B0502020202020204" pitchFamily="34" charset="0"/>
              </a:rPr>
              <a:t>(August 14 – September 1, 2023): Will assess students on the previous grade level standards</a:t>
            </a:r>
          </a:p>
          <a:p>
            <a:pPr marL="457200" indent="-457200">
              <a:lnSpc>
                <a:spcPct val="110000"/>
              </a:lnSpc>
              <a:spcBef>
                <a:spcPts val="0"/>
              </a:spcBef>
              <a:spcAft>
                <a:spcPts val="0"/>
              </a:spcAft>
              <a:buFont typeface="+mj-lt"/>
              <a:buAutoNum type="arabicPeriod"/>
              <a:defRPr/>
            </a:pPr>
            <a:r>
              <a:rPr lang="en-US" sz="2100" u="sng" dirty="0">
                <a:latin typeface="Century Gothic" panose="020B0502020202020204" pitchFamily="34" charset="0"/>
              </a:rPr>
              <a:t>District Common Assessment #1 </a:t>
            </a:r>
            <a:r>
              <a:rPr lang="en-US" sz="2100" dirty="0">
                <a:latin typeface="Century Gothic" panose="020B0502020202020204" pitchFamily="34" charset="0"/>
              </a:rPr>
              <a:t>(September 18 – October 5, 2023): Will assess Quarter 1 standards</a:t>
            </a:r>
          </a:p>
          <a:p>
            <a:pPr marL="457200" indent="-457200">
              <a:lnSpc>
                <a:spcPct val="110000"/>
              </a:lnSpc>
              <a:spcBef>
                <a:spcPts val="0"/>
              </a:spcBef>
              <a:spcAft>
                <a:spcPts val="0"/>
              </a:spcAft>
              <a:buFont typeface="+mj-lt"/>
              <a:buAutoNum type="arabicPeriod"/>
              <a:defRPr/>
            </a:pPr>
            <a:r>
              <a:rPr lang="en-US" sz="2100" u="sng" dirty="0">
                <a:latin typeface="Century Gothic" panose="020B0502020202020204" pitchFamily="34" charset="0"/>
              </a:rPr>
              <a:t>District Common Assessment #2 </a:t>
            </a:r>
            <a:r>
              <a:rPr lang="en-US" sz="2100" dirty="0">
                <a:latin typeface="Century Gothic" panose="020B0502020202020204" pitchFamily="34" charset="0"/>
              </a:rPr>
              <a:t>(February 27-March 22, 2023): Will assess Quarter 2 &amp; Quarter 3 standards</a:t>
            </a:r>
          </a:p>
          <a:p>
            <a:pPr marL="670322" lvl="2" indent="-457200">
              <a:lnSpc>
                <a:spcPct val="110000"/>
              </a:lnSpc>
              <a:spcBef>
                <a:spcPts val="0"/>
              </a:spcBef>
              <a:spcAft>
                <a:spcPts val="0"/>
              </a:spcAft>
              <a:defRPr/>
            </a:pPr>
            <a:endParaRPr lang="en-US" sz="1900" b="1" dirty="0">
              <a:solidFill>
                <a:srgbClr val="FF0000"/>
              </a:solidFill>
              <a:latin typeface="Century Gothic" panose="020B0502020202020204" pitchFamily="34" charset="0"/>
            </a:endParaRPr>
          </a:p>
          <a:p>
            <a:pPr marL="0" indent="0">
              <a:lnSpc>
                <a:spcPct val="110000"/>
              </a:lnSpc>
              <a:spcBef>
                <a:spcPts val="0"/>
              </a:spcBef>
              <a:spcAft>
                <a:spcPts val="0"/>
              </a:spcAft>
              <a:buFont typeface="Wingdings" panose="05000000000000000000" pitchFamily="2" charset="2"/>
              <a:buNone/>
              <a:defRPr/>
            </a:pPr>
            <a:r>
              <a:rPr lang="en-US" sz="2200" b="1" dirty="0">
                <a:solidFill>
                  <a:srgbClr val="FF0000"/>
                </a:solidFill>
                <a:latin typeface="Century Gothic" panose="020B0502020202020204" pitchFamily="34" charset="0"/>
              </a:rPr>
              <a:t>The required proficiency level of students will go home in Tuesday folders when it is released from the state.</a:t>
            </a:r>
            <a:endParaRPr lang="en-US" sz="1900" b="1" dirty="0">
              <a:latin typeface="Century Gothic" panose="020B0502020202020204" pitchFamily="34" charset="0"/>
            </a:endParaRPr>
          </a:p>
        </p:txBody>
      </p:sp>
    </p:spTree>
    <p:extLst>
      <p:ext uri="{BB962C8B-B14F-4D97-AF65-F5344CB8AC3E}">
        <p14:creationId xmlns:p14="http://schemas.microsoft.com/office/powerpoint/2010/main" val="3157308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36</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91557D7D-DC51-1110-2449-4C16806B96AC}"/>
              </a:ext>
            </a:extLst>
          </p:cNvPr>
          <p:cNvSpPr>
            <a:spLocks noGrp="1"/>
          </p:cNvSpPr>
          <p:nvPr>
            <p:ph type="title"/>
          </p:nvPr>
        </p:nvSpPr>
        <p:spPr>
          <a:xfrm>
            <a:off x="822960" y="286604"/>
            <a:ext cx="5349240" cy="1450757"/>
          </a:xfrm>
        </p:spPr>
        <p:txBody>
          <a:bodyPr>
            <a:normAutofit/>
          </a:bodyPr>
          <a:lstStyle/>
          <a:p>
            <a:r>
              <a:rPr lang="en-US" sz="4000" dirty="0">
                <a:latin typeface="Century Gothic" panose="020B0502020202020204" pitchFamily="34" charset="0"/>
              </a:rPr>
              <a:t>Additional Assessments</a:t>
            </a:r>
          </a:p>
        </p:txBody>
      </p:sp>
      <p:sp>
        <p:nvSpPr>
          <p:cNvPr id="11" name="Content Placeholder 2">
            <a:extLst>
              <a:ext uri="{FF2B5EF4-FFF2-40B4-BE49-F238E27FC236}">
                <a16:creationId xmlns:a16="http://schemas.microsoft.com/office/drawing/2014/main" id="{3257E524-C131-A05B-BF8B-5BACC68C3BAB}"/>
              </a:ext>
            </a:extLst>
          </p:cNvPr>
          <p:cNvSpPr>
            <a:spLocks noGrp="1"/>
          </p:cNvSpPr>
          <p:nvPr>
            <p:ph idx="1"/>
          </p:nvPr>
        </p:nvSpPr>
        <p:spPr>
          <a:xfrm>
            <a:off x="509048" y="2241550"/>
            <a:ext cx="8257880" cy="2970883"/>
          </a:xfrm>
        </p:spPr>
        <p:txBody>
          <a:bodyPr>
            <a:normAutofit/>
          </a:bodyPr>
          <a:lstStyle/>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rgbClr val="FF0000"/>
              </a:solidFill>
              <a:latin typeface="Century Gothic" panose="020B0502020202020204" pitchFamily="34" charset="0"/>
            </a:endParaRPr>
          </a:p>
          <a:p>
            <a:pPr>
              <a:buClrTx/>
              <a:buFont typeface="Wingdings" panose="05000000000000000000" pitchFamily="2" charset="2"/>
              <a:buChar char="§"/>
            </a:pPr>
            <a:endParaRPr lang="en-US" dirty="0">
              <a:solidFill>
                <a:srgbClr val="FF0000"/>
              </a:solidFill>
              <a:latin typeface="Century Gothic" panose="020B0502020202020204" pitchFamily="34" charset="0"/>
            </a:endParaRPr>
          </a:p>
        </p:txBody>
      </p:sp>
      <p:sp>
        <p:nvSpPr>
          <p:cNvPr id="3" name="Rectangle 3">
            <a:extLst>
              <a:ext uri="{FF2B5EF4-FFF2-40B4-BE49-F238E27FC236}">
                <a16:creationId xmlns:a16="http://schemas.microsoft.com/office/drawing/2014/main" id="{E6A0E9C6-01FB-5233-7732-E0F9BCC48C70}"/>
              </a:ext>
            </a:extLst>
          </p:cNvPr>
          <p:cNvSpPr txBox="1">
            <a:spLocks noChangeArrowheads="1"/>
          </p:cNvSpPr>
          <p:nvPr/>
        </p:nvSpPr>
        <p:spPr>
          <a:xfrm>
            <a:off x="609600" y="1889768"/>
            <a:ext cx="8025352" cy="4282431"/>
          </a:xfrm>
          <a:prstGeom prst="rect">
            <a:avLst/>
          </a:prstGeom>
        </p:spPr>
        <p:txBody>
          <a:bodyPr vert="horz" lIns="0" tIns="45720" rIns="0" bIns="45720" rtlCol="0">
            <a:normAutofit/>
          </a:bodyPr>
          <a:lstStyle>
            <a:lvl1pPr marL="342900" indent="-342900" algn="l" defTabSz="685800" rtl="0" eaLnBrk="1" latinLnBrk="0" hangingPunct="1">
              <a:lnSpc>
                <a:spcPct val="90000"/>
              </a:lnSpc>
              <a:spcBef>
                <a:spcPts val="900"/>
              </a:spcBef>
              <a:spcAft>
                <a:spcPts val="150"/>
              </a:spcAft>
              <a:buClrTx/>
              <a:buSzPct val="100000"/>
              <a:buFont typeface="Wingdings" panose="05000000000000000000" pitchFamily="2" charset="2"/>
              <a:buChar char="§"/>
              <a:defRPr sz="16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27435" indent="-257175"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56022"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25091"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04875"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defRPr/>
            </a:pPr>
            <a:r>
              <a:rPr lang="en-US" altLang="en-US" sz="2400" b="1" i="1" dirty="0">
                <a:latin typeface="Century Gothic" panose="020B0502020202020204" pitchFamily="34" charset="0"/>
              </a:rPr>
              <a:t>Assessments are used to help teachers determine if a student is understanding the content presented in the classroom.</a:t>
            </a:r>
          </a:p>
          <a:p>
            <a:pPr marL="0" indent="0">
              <a:buNone/>
              <a:defRPr/>
            </a:pPr>
            <a:r>
              <a:rPr lang="en-US" altLang="en-US" sz="2400" dirty="0">
                <a:latin typeface="Century Gothic" panose="020B0502020202020204" pitchFamily="34" charset="0"/>
              </a:rPr>
              <a:t>In addition to state assessments, we use the following assessments for our students:</a:t>
            </a:r>
          </a:p>
          <a:p>
            <a:pPr lvl="1" indent="-342900">
              <a:defRPr/>
            </a:pPr>
            <a:r>
              <a:rPr lang="en-US" altLang="en-US" sz="1850" dirty="0">
                <a:latin typeface="Century Gothic" panose="020B0502020202020204" pitchFamily="34" charset="0"/>
              </a:rPr>
              <a:t>Common assessments in all core subjects</a:t>
            </a:r>
          </a:p>
          <a:p>
            <a:pPr lvl="1" indent="-342900">
              <a:defRPr/>
            </a:pPr>
            <a:r>
              <a:rPr lang="en-US" altLang="en-US" sz="1850" dirty="0">
                <a:latin typeface="Century Gothic" panose="020B0502020202020204" pitchFamily="34" charset="0"/>
              </a:rPr>
              <a:t>K-5  Reading and Math benchmark tests (</a:t>
            </a:r>
            <a:r>
              <a:rPr lang="en-US" altLang="en-US" sz="1850" dirty="0" err="1">
                <a:latin typeface="Century Gothic" panose="020B0502020202020204" pitchFamily="34" charset="0"/>
              </a:rPr>
              <a:t>iReady</a:t>
            </a:r>
            <a:r>
              <a:rPr lang="en-US" altLang="en-US" sz="1850" dirty="0">
                <a:latin typeface="Century Gothic" panose="020B0502020202020204" pitchFamily="34" charset="0"/>
              </a:rPr>
              <a:t> and </a:t>
            </a:r>
            <a:r>
              <a:rPr lang="en-US" altLang="en-US" sz="1850" dirty="0" err="1">
                <a:latin typeface="Century Gothic" panose="020B0502020202020204" pitchFamily="34" charset="0"/>
              </a:rPr>
              <a:t>FastBridge</a:t>
            </a:r>
            <a:r>
              <a:rPr lang="en-US" altLang="en-US" sz="1850" dirty="0">
                <a:latin typeface="Century Gothic" panose="020B0502020202020204" pitchFamily="34" charset="0"/>
              </a:rPr>
              <a:t>) </a:t>
            </a:r>
          </a:p>
          <a:p>
            <a:pPr lvl="1" indent="-342900">
              <a:defRPr/>
            </a:pPr>
            <a:r>
              <a:rPr lang="en-US" altLang="en-US" sz="1850" dirty="0">
                <a:latin typeface="Century Gothic" panose="020B0502020202020204" pitchFamily="34" charset="0"/>
              </a:rPr>
              <a:t>Progress Monitoring weekly and biweekly for identified students.</a:t>
            </a:r>
            <a:endParaRPr lang="en-US" altLang="en-US" sz="185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513469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37</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91557D7D-DC51-1110-2449-4C16806B96AC}"/>
              </a:ext>
            </a:extLst>
          </p:cNvPr>
          <p:cNvSpPr>
            <a:spLocks noGrp="1"/>
          </p:cNvSpPr>
          <p:nvPr>
            <p:ph type="title"/>
          </p:nvPr>
        </p:nvSpPr>
        <p:spPr>
          <a:xfrm>
            <a:off x="822960" y="286604"/>
            <a:ext cx="5349240" cy="1450757"/>
          </a:xfrm>
        </p:spPr>
        <p:txBody>
          <a:bodyPr>
            <a:normAutofit/>
          </a:bodyPr>
          <a:lstStyle/>
          <a:p>
            <a:r>
              <a:rPr lang="en-US" sz="4000" dirty="0">
                <a:latin typeface="Century Gothic" panose="020B0502020202020204" pitchFamily="34" charset="0"/>
              </a:rPr>
              <a:t>Reporting Student Progress</a:t>
            </a:r>
          </a:p>
        </p:txBody>
      </p:sp>
      <p:sp>
        <p:nvSpPr>
          <p:cNvPr id="11" name="Content Placeholder 2">
            <a:extLst>
              <a:ext uri="{FF2B5EF4-FFF2-40B4-BE49-F238E27FC236}">
                <a16:creationId xmlns:a16="http://schemas.microsoft.com/office/drawing/2014/main" id="{3257E524-C131-A05B-BF8B-5BACC68C3BAB}"/>
              </a:ext>
            </a:extLst>
          </p:cNvPr>
          <p:cNvSpPr>
            <a:spLocks noGrp="1"/>
          </p:cNvSpPr>
          <p:nvPr>
            <p:ph idx="1"/>
          </p:nvPr>
        </p:nvSpPr>
        <p:spPr>
          <a:xfrm>
            <a:off x="509048" y="2241550"/>
            <a:ext cx="8257880" cy="2970883"/>
          </a:xfrm>
        </p:spPr>
        <p:txBody>
          <a:bodyPr>
            <a:normAutofit/>
          </a:bodyPr>
          <a:lstStyle/>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chemeClr val="tx1"/>
              </a:solidFill>
              <a:latin typeface="Century Gothic" panose="020B0502020202020204" pitchFamily="34" charset="0"/>
            </a:endParaRPr>
          </a:p>
          <a:p>
            <a:pPr marL="0" indent="0">
              <a:buClrTx/>
              <a:buNone/>
            </a:pPr>
            <a:endParaRPr lang="en-US" dirty="0">
              <a:solidFill>
                <a:srgbClr val="FF0000"/>
              </a:solidFill>
              <a:latin typeface="Century Gothic" panose="020B0502020202020204" pitchFamily="34" charset="0"/>
            </a:endParaRPr>
          </a:p>
          <a:p>
            <a:pPr>
              <a:buClrTx/>
              <a:buFont typeface="Wingdings" panose="05000000000000000000" pitchFamily="2" charset="2"/>
              <a:buChar char="§"/>
            </a:pPr>
            <a:endParaRPr lang="en-US" dirty="0">
              <a:solidFill>
                <a:srgbClr val="FF0000"/>
              </a:solidFill>
              <a:latin typeface="Century Gothic" panose="020B0502020202020204" pitchFamily="34" charset="0"/>
            </a:endParaRPr>
          </a:p>
        </p:txBody>
      </p:sp>
      <p:sp>
        <p:nvSpPr>
          <p:cNvPr id="2" name="Content Placeholder 5">
            <a:extLst>
              <a:ext uri="{FF2B5EF4-FFF2-40B4-BE49-F238E27FC236}">
                <a16:creationId xmlns:a16="http://schemas.microsoft.com/office/drawing/2014/main" id="{707091AA-D3EC-C314-C781-B8EE8FAF4E7E}"/>
              </a:ext>
            </a:extLst>
          </p:cNvPr>
          <p:cNvSpPr txBox="1">
            <a:spLocks/>
          </p:cNvSpPr>
          <p:nvPr/>
        </p:nvSpPr>
        <p:spPr>
          <a:xfrm>
            <a:off x="822960" y="1889769"/>
            <a:ext cx="7863840" cy="3829712"/>
          </a:xfrm>
          <a:prstGeom prst="rect">
            <a:avLst/>
          </a:prstGeom>
        </p:spPr>
        <p:txBody>
          <a:bodyPr vert="horz" lIns="0" tIns="45720" rIns="0" bIns="45720" rtlCol="0">
            <a:normAutofit/>
          </a:bodyPr>
          <a:lstStyle>
            <a:lvl1pPr marL="342900" indent="-342900" algn="l" defTabSz="685800" rtl="0" eaLnBrk="1" latinLnBrk="0" hangingPunct="1">
              <a:lnSpc>
                <a:spcPct val="90000"/>
              </a:lnSpc>
              <a:spcBef>
                <a:spcPts val="900"/>
              </a:spcBef>
              <a:spcAft>
                <a:spcPts val="150"/>
              </a:spcAft>
              <a:buClrTx/>
              <a:buSzPct val="100000"/>
              <a:buFont typeface="Wingdings" panose="05000000000000000000" pitchFamily="2" charset="2"/>
              <a:buChar char="§"/>
              <a:defRPr sz="16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27435" indent="-257175"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56022"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25091"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04875"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Font typeface="Wingdings" panose="05000000000000000000" pitchFamily="2" charset="2"/>
              <a:buChar char="ü"/>
              <a:defRPr/>
            </a:pPr>
            <a:r>
              <a:rPr lang="en-US" altLang="en-US" sz="2400" dirty="0">
                <a:latin typeface="Century Gothic" panose="020B0502020202020204" pitchFamily="34" charset="0"/>
              </a:rPr>
              <a:t>Daily Reports</a:t>
            </a:r>
          </a:p>
          <a:p>
            <a:pPr>
              <a:buFont typeface="Wingdings" panose="05000000000000000000" pitchFamily="2" charset="2"/>
              <a:buChar char="ü"/>
              <a:defRPr/>
            </a:pPr>
            <a:r>
              <a:rPr lang="en-US" altLang="en-US" sz="2400" dirty="0">
                <a:latin typeface="Century Gothic" panose="020B0502020202020204" pitchFamily="34" charset="0"/>
              </a:rPr>
              <a:t>Weekly Reports</a:t>
            </a:r>
          </a:p>
          <a:p>
            <a:pPr>
              <a:buFont typeface="Wingdings" panose="05000000000000000000" pitchFamily="2" charset="2"/>
              <a:buChar char="ü"/>
              <a:defRPr/>
            </a:pPr>
            <a:r>
              <a:rPr lang="en-US" altLang="en-US" sz="2400" dirty="0">
                <a:latin typeface="Century Gothic" panose="020B0502020202020204" pitchFamily="34" charset="0"/>
              </a:rPr>
              <a:t> Progress Reports (every 4 ½ weeks) – </a:t>
            </a:r>
            <a:r>
              <a:rPr lang="en-US" altLang="en-US" sz="2400" b="1" dirty="0">
                <a:solidFill>
                  <a:srgbClr val="FF0000"/>
                </a:solidFill>
                <a:latin typeface="Century Gothic" panose="020B0502020202020204" pitchFamily="34" charset="0"/>
              </a:rPr>
              <a:t>Sept. 6th</a:t>
            </a:r>
          </a:p>
          <a:p>
            <a:pPr>
              <a:buFont typeface="Wingdings" panose="05000000000000000000" pitchFamily="2" charset="2"/>
              <a:buChar char="ü"/>
              <a:defRPr/>
            </a:pPr>
            <a:r>
              <a:rPr lang="en-US" altLang="en-US" sz="2400" dirty="0">
                <a:latin typeface="Century Gothic" panose="020B0502020202020204" pitchFamily="34" charset="0"/>
              </a:rPr>
              <a:t>Report Cards (every 9 weeks)</a:t>
            </a:r>
          </a:p>
          <a:p>
            <a:pPr>
              <a:buFont typeface="Wingdings" panose="05000000000000000000" pitchFamily="2" charset="2"/>
              <a:buChar char="ü"/>
              <a:defRPr/>
            </a:pPr>
            <a:r>
              <a:rPr lang="en-US" altLang="en-US" sz="2400" dirty="0">
                <a:latin typeface="Century Gothic" panose="020B0502020202020204" pitchFamily="34" charset="0"/>
              </a:rPr>
              <a:t>Parent/Teacher Conferences – can be scheduled during their planning period by calling the office</a:t>
            </a:r>
          </a:p>
          <a:p>
            <a:pPr lvl="1">
              <a:buFont typeface="Wingdings" panose="05000000000000000000" pitchFamily="2" charset="2"/>
              <a:buChar char="ü"/>
              <a:defRPr/>
            </a:pPr>
            <a:r>
              <a:rPr lang="en-US" altLang="en-US" sz="2000" b="1" dirty="0">
                <a:solidFill>
                  <a:srgbClr val="FF0000"/>
                </a:solidFill>
                <a:latin typeface="Century Gothic" panose="020B0502020202020204" pitchFamily="34" charset="0"/>
              </a:rPr>
              <a:t>District Parent/Teacher Conference </a:t>
            </a:r>
          </a:p>
          <a:p>
            <a:pPr marL="341709" lvl="2" indent="0">
              <a:buNone/>
              <a:defRPr/>
            </a:pPr>
            <a:r>
              <a:rPr lang="en-US" altLang="en-US" sz="2250" b="1" dirty="0">
                <a:solidFill>
                  <a:srgbClr val="FF0000"/>
                </a:solidFill>
                <a:latin typeface="Century Gothic" panose="020B0502020202020204" pitchFamily="34" charset="0"/>
              </a:rPr>
              <a:t> </a:t>
            </a:r>
            <a:r>
              <a:rPr lang="en-US" altLang="en-US" sz="2000" b="1" dirty="0">
                <a:solidFill>
                  <a:srgbClr val="FF0000"/>
                </a:solidFill>
                <a:latin typeface="Century Gothic" panose="020B0502020202020204" pitchFamily="34" charset="0"/>
              </a:rPr>
              <a:t>Thursday, Sept. 7</a:t>
            </a:r>
            <a:r>
              <a:rPr lang="en-US" altLang="en-US" sz="2000" b="1" baseline="30000" dirty="0">
                <a:solidFill>
                  <a:srgbClr val="FF0000"/>
                </a:solidFill>
                <a:latin typeface="Century Gothic" panose="020B0502020202020204" pitchFamily="34" charset="0"/>
              </a:rPr>
              <a:t>th</a:t>
            </a:r>
            <a:r>
              <a:rPr lang="en-US" altLang="en-US" sz="2000" b="1" dirty="0">
                <a:solidFill>
                  <a:srgbClr val="FF0000"/>
                </a:solidFill>
                <a:latin typeface="Century Gothic" panose="020B0502020202020204" pitchFamily="34" charset="0"/>
              </a:rPr>
              <a:t> 4 p.m. – 7 p.m. </a:t>
            </a:r>
          </a:p>
          <a:p>
            <a:pPr>
              <a:buFont typeface="Wingdings" panose="05000000000000000000" pitchFamily="2" charset="2"/>
              <a:buChar char="ü"/>
              <a:defRPr/>
            </a:pPr>
            <a:r>
              <a:rPr lang="en-US" altLang="en-US" sz="2400" dirty="0">
                <a:latin typeface="Century Gothic" panose="020B0502020202020204" pitchFamily="34" charset="0"/>
              </a:rPr>
              <a:t>Telephone Conferences</a:t>
            </a:r>
          </a:p>
        </p:txBody>
      </p:sp>
    </p:spTree>
    <p:extLst>
      <p:ext uri="{BB962C8B-B14F-4D97-AF65-F5344CB8AC3E}">
        <p14:creationId xmlns:p14="http://schemas.microsoft.com/office/powerpoint/2010/main" val="483117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38</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91557D7D-DC51-1110-2449-4C16806B96AC}"/>
              </a:ext>
            </a:extLst>
          </p:cNvPr>
          <p:cNvSpPr>
            <a:spLocks noGrp="1"/>
          </p:cNvSpPr>
          <p:nvPr>
            <p:ph type="title"/>
          </p:nvPr>
        </p:nvSpPr>
        <p:spPr>
          <a:xfrm>
            <a:off x="822960" y="1200"/>
            <a:ext cx="5501640" cy="1450757"/>
          </a:xfrm>
        </p:spPr>
        <p:txBody>
          <a:bodyPr>
            <a:normAutofit/>
          </a:bodyPr>
          <a:lstStyle/>
          <a:p>
            <a:r>
              <a:rPr lang="en-US" sz="4000" dirty="0">
                <a:latin typeface="Century Gothic" panose="020B0502020202020204" pitchFamily="34" charset="0"/>
              </a:rPr>
              <a:t>How can I be involved?</a:t>
            </a:r>
          </a:p>
        </p:txBody>
      </p:sp>
      <p:sp>
        <p:nvSpPr>
          <p:cNvPr id="6" name="Rectangle 3">
            <a:extLst>
              <a:ext uri="{FF2B5EF4-FFF2-40B4-BE49-F238E27FC236}">
                <a16:creationId xmlns:a16="http://schemas.microsoft.com/office/drawing/2014/main" id="{FE4B0559-31E2-0EEF-4296-CA19B6EAEC6B}"/>
              </a:ext>
            </a:extLst>
          </p:cNvPr>
          <p:cNvSpPr txBox="1">
            <a:spLocks noChangeArrowheads="1"/>
          </p:cNvSpPr>
          <p:nvPr/>
        </p:nvSpPr>
        <p:spPr>
          <a:xfrm>
            <a:off x="822960" y="1874529"/>
            <a:ext cx="7543800" cy="4023360"/>
          </a:xfrm>
          <a:prstGeom prst="rect">
            <a:avLst/>
          </a:prstGeom>
        </p:spPr>
        <p:txBody>
          <a:bodyPr vert="horz" lIns="0" tIns="45720" rIns="0" bIns="45720" rtlCol="0">
            <a:normAutofit/>
          </a:bodyPr>
          <a:lstStyle>
            <a:lvl1pPr marL="342900" indent="-342900" algn="l" defTabSz="685800" rtl="0" eaLnBrk="1" latinLnBrk="0" hangingPunct="1">
              <a:lnSpc>
                <a:spcPct val="90000"/>
              </a:lnSpc>
              <a:spcBef>
                <a:spcPts val="900"/>
              </a:spcBef>
              <a:spcAft>
                <a:spcPts val="150"/>
              </a:spcAft>
              <a:buClrTx/>
              <a:buSzPct val="100000"/>
              <a:buFont typeface="Wingdings" panose="05000000000000000000" pitchFamily="2" charset="2"/>
              <a:buChar char="§"/>
              <a:defRPr sz="16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27435" indent="-257175"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56022"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25091"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04875"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FontTx/>
              <a:buNone/>
            </a:pPr>
            <a:r>
              <a:rPr lang="en-US" altLang="en-US" sz="2400" dirty="0">
                <a:latin typeface="Century Gothic" panose="020B0502020202020204" pitchFamily="34" charset="0"/>
              </a:rPr>
              <a:t>  </a:t>
            </a:r>
            <a:r>
              <a:rPr lang="en-US" altLang="en-US" sz="2400" b="1" i="1" dirty="0">
                <a:latin typeface="Century Gothic" panose="020B0502020202020204" pitchFamily="34" charset="0"/>
              </a:rPr>
              <a:t>Parents will become involved in the educational process by:</a:t>
            </a:r>
          </a:p>
          <a:p>
            <a:r>
              <a:rPr lang="en-US" altLang="en-US" sz="2400" dirty="0">
                <a:latin typeface="Century Gothic" panose="020B0502020202020204" pitchFamily="34" charset="0"/>
              </a:rPr>
              <a:t>Regularly attending school events </a:t>
            </a:r>
          </a:p>
          <a:p>
            <a:r>
              <a:rPr lang="en-US" altLang="en-US" sz="2400" dirty="0">
                <a:latin typeface="Century Gothic" panose="020B0502020202020204" pitchFamily="34" charset="0"/>
              </a:rPr>
              <a:t>Serving on the Site-based Leadership Council</a:t>
            </a:r>
          </a:p>
          <a:p>
            <a:r>
              <a:rPr lang="en-US" altLang="en-US" sz="2400" dirty="0">
                <a:latin typeface="Century Gothic" panose="020B0502020202020204" pitchFamily="34" charset="0"/>
              </a:rPr>
              <a:t>Serving on the School Improvement Committee</a:t>
            </a:r>
          </a:p>
          <a:p>
            <a:r>
              <a:rPr lang="en-US" altLang="en-US" sz="2400" dirty="0">
                <a:latin typeface="Century Gothic" panose="020B0502020202020204" pitchFamily="34" charset="0"/>
              </a:rPr>
              <a:t>Using talent and resources to enhance the instructional program</a:t>
            </a:r>
          </a:p>
          <a:p>
            <a:pPr>
              <a:buFontTx/>
              <a:buNone/>
            </a:pPr>
            <a:endParaRPr lang="en-US" altLang="en-US" sz="2400" dirty="0">
              <a:latin typeface="Century Gothic" panose="020B0502020202020204" pitchFamily="34" charset="0"/>
            </a:endParaRPr>
          </a:p>
        </p:txBody>
      </p:sp>
    </p:spTree>
    <p:extLst>
      <p:ext uri="{BB962C8B-B14F-4D97-AF65-F5344CB8AC3E}">
        <p14:creationId xmlns:p14="http://schemas.microsoft.com/office/powerpoint/2010/main" val="449940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39</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91557D7D-DC51-1110-2449-4C16806B96AC}"/>
              </a:ext>
            </a:extLst>
          </p:cNvPr>
          <p:cNvSpPr>
            <a:spLocks noGrp="1"/>
          </p:cNvSpPr>
          <p:nvPr>
            <p:ph type="title"/>
          </p:nvPr>
        </p:nvSpPr>
        <p:spPr>
          <a:xfrm>
            <a:off x="822960" y="42764"/>
            <a:ext cx="5577840" cy="1450757"/>
          </a:xfrm>
        </p:spPr>
        <p:txBody>
          <a:bodyPr>
            <a:normAutofit/>
          </a:bodyPr>
          <a:lstStyle/>
          <a:p>
            <a:r>
              <a:rPr lang="en-US" sz="4000" dirty="0">
                <a:latin typeface="Century Gothic" panose="020B0502020202020204" pitchFamily="34" charset="0"/>
              </a:rPr>
              <a:t>How can I be involved?</a:t>
            </a:r>
          </a:p>
        </p:txBody>
      </p:sp>
      <p:sp>
        <p:nvSpPr>
          <p:cNvPr id="2" name="Rectangle 3">
            <a:extLst>
              <a:ext uri="{FF2B5EF4-FFF2-40B4-BE49-F238E27FC236}">
                <a16:creationId xmlns:a16="http://schemas.microsoft.com/office/drawing/2014/main" id="{ED9B2285-DB07-7533-D417-E9B78A45EC34}"/>
              </a:ext>
            </a:extLst>
          </p:cNvPr>
          <p:cNvSpPr>
            <a:spLocks noGrp="1" noChangeArrowheads="1"/>
          </p:cNvSpPr>
          <p:nvPr>
            <p:ph idx="1"/>
          </p:nvPr>
        </p:nvSpPr>
        <p:spPr>
          <a:xfrm>
            <a:off x="723900" y="1828800"/>
            <a:ext cx="7696200" cy="4419600"/>
          </a:xfrm>
        </p:spPr>
        <p:txBody>
          <a:bodyPr>
            <a:normAutofit/>
          </a:bodyPr>
          <a:lstStyle/>
          <a:p>
            <a:pPr marL="0" indent="0" eaLnBrk="1" hangingPunct="1">
              <a:lnSpc>
                <a:spcPct val="120000"/>
              </a:lnSpc>
              <a:buNone/>
            </a:pPr>
            <a:r>
              <a:rPr lang="en-US" altLang="en-US" sz="2000" b="1" i="1" dirty="0">
                <a:latin typeface="Century Gothic" panose="020B0502020202020204" pitchFamily="34" charset="0"/>
              </a:rPr>
              <a:t>Parents can be involved by joining school decision-making committees:</a:t>
            </a:r>
          </a:p>
          <a:p>
            <a:pPr eaLnBrk="1" hangingPunct="1">
              <a:lnSpc>
                <a:spcPct val="120000"/>
              </a:lnSpc>
              <a:buFont typeface="+mj-lt"/>
              <a:buAutoNum type="arabicPeriod"/>
            </a:pPr>
            <a:r>
              <a:rPr lang="en-US" altLang="en-US" sz="2000" b="1" u="sng" dirty="0">
                <a:latin typeface="Century Gothic" panose="020B0502020202020204" pitchFamily="34" charset="0"/>
              </a:rPr>
              <a:t>School/Parent Compact</a:t>
            </a:r>
            <a:r>
              <a:rPr lang="en-US" altLang="en-US" sz="2000" b="1" dirty="0">
                <a:latin typeface="Century Gothic" panose="020B0502020202020204" pitchFamily="34" charset="0"/>
              </a:rPr>
              <a:t>: </a:t>
            </a:r>
            <a:r>
              <a:rPr lang="en-US" altLang="en-US" sz="2000" dirty="0">
                <a:latin typeface="Century Gothic" panose="020B0502020202020204" pitchFamily="34" charset="0"/>
              </a:rPr>
              <a:t>An agreement that identifies the responsibilities of the school, the parent, and the student to ensure that all students are successful in all that they do.</a:t>
            </a:r>
          </a:p>
          <a:p>
            <a:pPr>
              <a:lnSpc>
                <a:spcPct val="120000"/>
              </a:lnSpc>
              <a:buFont typeface="+mj-lt"/>
              <a:buAutoNum type="arabicPeriod"/>
            </a:pPr>
            <a:r>
              <a:rPr lang="en-US" altLang="en-US" sz="2000" b="1" u="sng" dirty="0">
                <a:latin typeface="Century Gothic" panose="020B0502020202020204" pitchFamily="34" charset="0"/>
              </a:rPr>
              <a:t>Family Engagement Plan</a:t>
            </a:r>
            <a:r>
              <a:rPr lang="en-US" altLang="en-US" sz="2000" dirty="0">
                <a:latin typeface="Century Gothic" panose="020B0502020202020204" pitchFamily="34" charset="0"/>
              </a:rPr>
              <a:t>: A written plan jointly developed with parents and teachers and staff that outlines expectations for parent and community involvement.</a:t>
            </a:r>
          </a:p>
          <a:p>
            <a:pPr>
              <a:lnSpc>
                <a:spcPct val="90000"/>
              </a:lnSpc>
              <a:buFontTx/>
              <a:buNone/>
            </a:pPr>
            <a:endParaRPr lang="en-US" altLang="en-US" sz="2000" dirty="0">
              <a:latin typeface="Century Gothic" panose="020B0502020202020204" pitchFamily="34" charset="0"/>
            </a:endParaRPr>
          </a:p>
          <a:p>
            <a:pPr eaLnBrk="1" hangingPunct="1">
              <a:lnSpc>
                <a:spcPct val="90000"/>
              </a:lnSpc>
            </a:pPr>
            <a:endParaRPr lang="en-US" altLang="en-US" sz="2000" dirty="0">
              <a:latin typeface="Century Gothic" panose="020B0502020202020204" pitchFamily="34" charset="0"/>
            </a:endParaRPr>
          </a:p>
        </p:txBody>
      </p:sp>
    </p:spTree>
    <p:extLst>
      <p:ext uri="{BB962C8B-B14F-4D97-AF65-F5344CB8AC3E}">
        <p14:creationId xmlns:p14="http://schemas.microsoft.com/office/powerpoint/2010/main" val="117238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267200" y="576483"/>
            <a:ext cx="4094129" cy="1325563"/>
          </a:xfrm>
        </p:spPr>
        <p:txBody>
          <a:bodyPr>
            <a:normAutofit/>
          </a:bodyPr>
          <a:lstStyle/>
          <a:p>
            <a:pPr>
              <a:lnSpc>
                <a:spcPct val="90000"/>
              </a:lnSpc>
            </a:pPr>
            <a:r>
              <a:rPr lang="en-US" dirty="0"/>
              <a:t>EARLY CHECK-OUT</a:t>
            </a:r>
          </a:p>
        </p:txBody>
      </p:sp>
      <p:sp>
        <p:nvSpPr>
          <p:cNvPr id="21"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mshuntersclassroom - Book in a Bag- Reading Home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86" y="1357651"/>
            <a:ext cx="3583036" cy="39729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4380121" y="2283256"/>
            <a:ext cx="4494179" cy="2971512"/>
          </a:xfrm>
        </p:spPr>
        <p:txBody>
          <a:bodyPr>
            <a:normAutofit/>
          </a:bodyPr>
          <a:lstStyle/>
          <a:p>
            <a:pPr marL="0" indent="0">
              <a:buNone/>
            </a:pPr>
            <a:r>
              <a:rPr lang="en-US" b="1" dirty="0">
                <a:solidFill>
                  <a:srgbClr val="FF0000"/>
                </a:solidFill>
              </a:rPr>
              <a:t>PLEASE REMEMBER THAT EARLY CHECK OUT STOPS AT  2:30 P.M. STUDENTS WILL NOT BE RELEASED AFTER 2:30 P.M.</a:t>
            </a:r>
          </a:p>
        </p:txBody>
      </p:sp>
    </p:spTree>
    <p:extLst>
      <p:ext uri="{BB962C8B-B14F-4D97-AF65-F5344CB8AC3E}">
        <p14:creationId xmlns:p14="http://schemas.microsoft.com/office/powerpoint/2010/main" val="2675571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40</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4F799C36-FD40-0C15-532F-A8E910143AB2}"/>
              </a:ext>
            </a:extLst>
          </p:cNvPr>
          <p:cNvSpPr txBox="1">
            <a:spLocks/>
          </p:cNvSpPr>
          <p:nvPr/>
        </p:nvSpPr>
        <p:spPr>
          <a:xfrm>
            <a:off x="975360" y="328231"/>
            <a:ext cx="7543800" cy="1450757"/>
          </a:xfrm>
          <a:prstGeom prst="rect">
            <a:avLst/>
          </a:prstGeom>
        </p:spPr>
        <p:txBody>
          <a:bodyPr vert="horz" lIns="91440" tIns="45720" rIns="91440" bIns="45720" rtlCol="0" anchor="b">
            <a:normAutofit/>
          </a:bodyPr>
          <a:lstStyle>
            <a:lvl1pPr algn="l" defTabSz="685800" rtl="0" eaLnBrk="1" latinLnBrk="0" hangingPunct="1">
              <a:lnSpc>
                <a:spcPct val="85000"/>
              </a:lnSpc>
              <a:spcBef>
                <a:spcPct val="0"/>
              </a:spcBef>
              <a:buNone/>
              <a:defRPr sz="3300" kern="1200" spc="-38"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sz="4000" dirty="0">
                <a:latin typeface="Century Gothic" panose="020B0502020202020204" pitchFamily="34" charset="0"/>
              </a:rPr>
              <a:t>What is the SIP?</a:t>
            </a:r>
          </a:p>
        </p:txBody>
      </p:sp>
      <p:sp>
        <p:nvSpPr>
          <p:cNvPr id="11" name="Content Placeholder 2">
            <a:extLst>
              <a:ext uri="{FF2B5EF4-FFF2-40B4-BE49-F238E27FC236}">
                <a16:creationId xmlns:a16="http://schemas.microsoft.com/office/drawing/2014/main" id="{73A49D6F-05EB-A523-B583-74176BBA69CE}"/>
              </a:ext>
            </a:extLst>
          </p:cNvPr>
          <p:cNvSpPr txBox="1">
            <a:spLocks/>
          </p:cNvSpPr>
          <p:nvPr/>
        </p:nvSpPr>
        <p:spPr>
          <a:xfrm>
            <a:off x="975360" y="1998134"/>
            <a:ext cx="7543800" cy="4023360"/>
          </a:xfrm>
          <a:prstGeom prst="rect">
            <a:avLst/>
          </a:prstGeom>
        </p:spPr>
        <p:txBody>
          <a:bodyPr vert="horz" lIns="0" tIns="45720" rIns="0" bIns="45720" rtlCol="0">
            <a:normAutofit lnSpcReduction="10000"/>
          </a:bodyPr>
          <a:lstStyle>
            <a:lvl1pPr marL="342900" indent="-342900" algn="l" defTabSz="685800" rtl="0" eaLnBrk="1" latinLnBrk="0" hangingPunct="1">
              <a:lnSpc>
                <a:spcPct val="90000"/>
              </a:lnSpc>
              <a:spcBef>
                <a:spcPts val="900"/>
              </a:spcBef>
              <a:spcAft>
                <a:spcPts val="150"/>
              </a:spcAft>
              <a:buClrTx/>
              <a:buSzPct val="100000"/>
              <a:buFont typeface="Wingdings" panose="05000000000000000000" pitchFamily="2" charset="2"/>
              <a:buChar char="§"/>
              <a:defRPr sz="16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27435" indent="-257175"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56022"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25091"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04875" indent="-214313" algn="l" defTabSz="685800" rtl="0" eaLnBrk="1" latinLnBrk="0" hangingPunct="1">
              <a:lnSpc>
                <a:spcPct val="90000"/>
              </a:lnSpc>
              <a:spcBef>
                <a:spcPts val="150"/>
              </a:spcBef>
              <a:spcAft>
                <a:spcPts val="300"/>
              </a:spcAft>
              <a:buClrTx/>
              <a:buFont typeface="Wingdings" panose="05000000000000000000"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r>
              <a:rPr lang="en-US" sz="2400" dirty="0">
                <a:latin typeface="Century Gothic" panose="020B0502020202020204" pitchFamily="34" charset="0"/>
              </a:rPr>
              <a:t>The SIP is the School Improvement Plan. It includes:</a:t>
            </a:r>
          </a:p>
          <a:p>
            <a:pPr lvl="3">
              <a:buFont typeface="Arial" panose="020B0604020202020204" pitchFamily="34" charset="0"/>
              <a:buChar char="•"/>
            </a:pPr>
            <a:r>
              <a:rPr lang="en-US" sz="2000" dirty="0">
                <a:latin typeface="Century Gothic" panose="020B0502020202020204" pitchFamily="34" charset="0"/>
              </a:rPr>
              <a:t>the identification of the school planning team and how they will be engaged in the planning process;</a:t>
            </a:r>
          </a:p>
          <a:p>
            <a:pPr lvl="3">
              <a:buFont typeface="Arial" panose="020B0604020202020204" pitchFamily="34" charset="0"/>
              <a:buChar char="•"/>
            </a:pPr>
            <a:r>
              <a:rPr lang="en-US" sz="2000" dirty="0">
                <a:latin typeface="Century Gothic" panose="020B0502020202020204" pitchFamily="34" charset="0"/>
              </a:rPr>
              <a:t>a needs assessment and summary of academic and non-academic data;</a:t>
            </a:r>
          </a:p>
          <a:p>
            <a:pPr lvl="3">
              <a:buFont typeface="Arial" panose="020B0604020202020204" pitchFamily="34" charset="0"/>
              <a:buChar char="•"/>
            </a:pPr>
            <a:r>
              <a:rPr lang="en-US" sz="2000" dirty="0">
                <a:latin typeface="Century Gothic" panose="020B0502020202020204" pitchFamily="34" charset="0"/>
              </a:rPr>
              <a:t>prioritized goals, strategies, and action steps to help address the academic and non-academic needs of students;</a:t>
            </a:r>
          </a:p>
          <a:p>
            <a:pPr lvl="3">
              <a:buFont typeface="Arial" panose="020B0604020202020204" pitchFamily="34" charset="0"/>
              <a:buChar char="•"/>
            </a:pPr>
            <a:r>
              <a:rPr lang="en-US" sz="2000" dirty="0">
                <a:latin typeface="Century Gothic" panose="020B0502020202020204" pitchFamily="34" charset="0"/>
              </a:rPr>
              <a:t>teacher and staff professional development needs; and</a:t>
            </a:r>
          </a:p>
          <a:p>
            <a:pPr lvl="3">
              <a:buFont typeface="Arial" panose="020B0604020202020204" pitchFamily="34" charset="0"/>
              <a:buChar char="•"/>
            </a:pPr>
            <a:r>
              <a:rPr lang="en-US" sz="2000" dirty="0">
                <a:latin typeface="Century Gothic" panose="020B0502020202020204" pitchFamily="34" charset="0"/>
              </a:rPr>
              <a:t>budgets and the coordination of resources.</a:t>
            </a:r>
          </a:p>
          <a:p>
            <a:pPr marL="0" indent="0">
              <a:buNone/>
            </a:pPr>
            <a:r>
              <a:rPr lang="en-US" sz="2400" dirty="0">
                <a:solidFill>
                  <a:schemeClr val="tx1"/>
                </a:solidFill>
                <a:latin typeface="Century Gothic" panose="020B0502020202020204" pitchFamily="34" charset="0"/>
              </a:rPr>
              <a:t>The school includes family representatives on our school planning team.</a:t>
            </a:r>
          </a:p>
        </p:txBody>
      </p:sp>
    </p:spTree>
    <p:extLst>
      <p:ext uri="{BB962C8B-B14F-4D97-AF65-F5344CB8AC3E}">
        <p14:creationId xmlns:p14="http://schemas.microsoft.com/office/powerpoint/2010/main" val="2179258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41</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14052B45-2992-724A-EE1F-356280F87143}"/>
              </a:ext>
            </a:extLst>
          </p:cNvPr>
          <p:cNvSpPr>
            <a:spLocks noGrp="1"/>
          </p:cNvSpPr>
          <p:nvPr>
            <p:ph type="title"/>
          </p:nvPr>
        </p:nvSpPr>
        <p:spPr>
          <a:xfrm>
            <a:off x="822960" y="292389"/>
            <a:ext cx="5196840" cy="1450757"/>
          </a:xfrm>
        </p:spPr>
        <p:txBody>
          <a:bodyPr>
            <a:normAutofit/>
          </a:bodyPr>
          <a:lstStyle/>
          <a:p>
            <a:r>
              <a:rPr lang="en-US" sz="3200" dirty="0">
                <a:latin typeface="Century Gothic" panose="020B0502020202020204" pitchFamily="34" charset="0"/>
              </a:rPr>
              <a:t>How is parent and family engagement funded?</a:t>
            </a:r>
          </a:p>
        </p:txBody>
      </p:sp>
      <p:sp>
        <p:nvSpPr>
          <p:cNvPr id="11" name="Content Placeholder 2">
            <a:extLst>
              <a:ext uri="{FF2B5EF4-FFF2-40B4-BE49-F238E27FC236}">
                <a16:creationId xmlns:a16="http://schemas.microsoft.com/office/drawing/2014/main" id="{57EF7925-D25B-CA83-A602-78BA197D2E96}"/>
              </a:ext>
            </a:extLst>
          </p:cNvPr>
          <p:cNvSpPr>
            <a:spLocks noGrp="1"/>
          </p:cNvSpPr>
          <p:nvPr>
            <p:ph idx="1"/>
          </p:nvPr>
        </p:nvSpPr>
        <p:spPr>
          <a:xfrm>
            <a:off x="822960" y="1845734"/>
            <a:ext cx="7543800" cy="4023360"/>
          </a:xfrm>
        </p:spPr>
        <p:txBody>
          <a:bodyPr>
            <a:normAutofit/>
          </a:bodyPr>
          <a:lstStyle/>
          <a:p>
            <a:r>
              <a:rPr lang="en-US" sz="2400" dirty="0">
                <a:solidFill>
                  <a:schemeClr val="tx1"/>
                </a:solidFill>
                <a:latin typeface="Century Gothic" panose="020B0502020202020204" pitchFamily="34" charset="0"/>
              </a:rPr>
              <a:t>Any district with a Title I allocation exceeding $500,000 is required by law to set aside 1% of it’s Title I allocation for parent and family engagement.</a:t>
            </a:r>
          </a:p>
          <a:p>
            <a:r>
              <a:rPr lang="en-US" sz="2400" dirty="0">
                <a:solidFill>
                  <a:schemeClr val="tx1"/>
                </a:solidFill>
                <a:latin typeface="Century Gothic" panose="020B0502020202020204" pitchFamily="34" charset="0"/>
              </a:rPr>
              <a:t>Of that 1%, 10% may be reserved at the district for system-wide initiatives related to parent and family engagement.  The remaining 90% must be allocated to all Title I schools in the district.  </a:t>
            </a:r>
          </a:p>
          <a:p>
            <a:r>
              <a:rPr lang="en-US" sz="2400" dirty="0">
                <a:solidFill>
                  <a:schemeClr val="tx1"/>
                </a:solidFill>
                <a:latin typeface="Century Gothic" panose="020B0502020202020204" pitchFamily="34" charset="0"/>
              </a:rPr>
              <a:t>You, as Title I parents and family members, have the right to be involved in how this money is spent.</a:t>
            </a:r>
          </a:p>
          <a:p>
            <a:endParaRPr lang="en-US" dirty="0">
              <a:latin typeface="Century Gothic" panose="020B0502020202020204" pitchFamily="34" charset="0"/>
            </a:endParaRPr>
          </a:p>
        </p:txBody>
      </p:sp>
    </p:spTree>
    <p:extLst>
      <p:ext uri="{BB962C8B-B14F-4D97-AF65-F5344CB8AC3E}">
        <p14:creationId xmlns:p14="http://schemas.microsoft.com/office/powerpoint/2010/main" val="2923161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42</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8" name="Title 1">
            <a:extLst>
              <a:ext uri="{FF2B5EF4-FFF2-40B4-BE49-F238E27FC236}">
                <a16:creationId xmlns:a16="http://schemas.microsoft.com/office/drawing/2014/main" id="{4753CC92-C8E5-A7DE-9F6F-3C0398E4D770}"/>
              </a:ext>
            </a:extLst>
          </p:cNvPr>
          <p:cNvSpPr>
            <a:spLocks noGrp="1"/>
          </p:cNvSpPr>
          <p:nvPr>
            <p:ph type="title"/>
          </p:nvPr>
        </p:nvSpPr>
        <p:spPr>
          <a:xfrm>
            <a:off x="822960" y="286604"/>
            <a:ext cx="5120640" cy="1450757"/>
          </a:xfrm>
        </p:spPr>
        <p:txBody>
          <a:bodyPr/>
          <a:lstStyle/>
          <a:p>
            <a:r>
              <a:rPr lang="en-US" dirty="0">
                <a:latin typeface="Century Gothic" panose="020B0502020202020204" pitchFamily="34" charset="0"/>
              </a:rPr>
              <a:t>What is a Parent and Family Engagement Policy?</a:t>
            </a:r>
          </a:p>
        </p:txBody>
      </p:sp>
      <p:sp>
        <p:nvSpPr>
          <p:cNvPr id="9" name="Content Placeholder 2">
            <a:extLst>
              <a:ext uri="{FF2B5EF4-FFF2-40B4-BE49-F238E27FC236}">
                <a16:creationId xmlns:a16="http://schemas.microsoft.com/office/drawing/2014/main" id="{F6DFC075-BBF6-8E9C-0F43-2DFC69146B43}"/>
              </a:ext>
            </a:extLst>
          </p:cNvPr>
          <p:cNvSpPr>
            <a:spLocks noGrp="1"/>
          </p:cNvSpPr>
          <p:nvPr>
            <p:ph idx="1"/>
          </p:nvPr>
        </p:nvSpPr>
        <p:spPr>
          <a:xfrm>
            <a:off x="256309" y="1889768"/>
            <a:ext cx="8631382" cy="4434831"/>
          </a:xfrm>
        </p:spPr>
        <p:txBody>
          <a:bodyPr>
            <a:noAutofit/>
          </a:bodyPr>
          <a:lstStyle/>
          <a:p>
            <a:r>
              <a:rPr lang="en-US" sz="2200" dirty="0">
                <a:solidFill>
                  <a:schemeClr val="tx1"/>
                </a:solidFill>
                <a:latin typeface="Century Gothic" panose="020B0502020202020204" pitchFamily="34" charset="0"/>
              </a:rPr>
              <a:t>These plans address how the district and school will implement the parent and family engagement requirements of ESSA.  Components should include:</a:t>
            </a:r>
          </a:p>
          <a:p>
            <a:pPr lvl="3">
              <a:buFont typeface="Arial" panose="020B0604020202020204" pitchFamily="34" charset="0"/>
              <a:buChar char="•"/>
            </a:pPr>
            <a:r>
              <a:rPr lang="en-US" sz="2200" dirty="0">
                <a:solidFill>
                  <a:schemeClr val="tx1"/>
                </a:solidFill>
                <a:latin typeface="Century Gothic" panose="020B0502020202020204" pitchFamily="34" charset="0"/>
              </a:rPr>
              <a:t>how parents and families can be involved in decision-making and activities; </a:t>
            </a:r>
          </a:p>
          <a:p>
            <a:pPr lvl="3">
              <a:buFont typeface="Arial" panose="020B0604020202020204" pitchFamily="34" charset="0"/>
              <a:buChar char="•"/>
            </a:pPr>
            <a:r>
              <a:rPr lang="en-US" sz="2200" dirty="0">
                <a:solidFill>
                  <a:schemeClr val="tx1"/>
                </a:solidFill>
                <a:latin typeface="Century Gothic" panose="020B0502020202020204" pitchFamily="34" charset="0"/>
              </a:rPr>
              <a:t>how parent and family engagement funds are being used;</a:t>
            </a:r>
          </a:p>
          <a:p>
            <a:pPr lvl="3">
              <a:buFont typeface="Arial" panose="020B0604020202020204" pitchFamily="34" charset="0"/>
              <a:buChar char="•"/>
            </a:pPr>
            <a:r>
              <a:rPr lang="en-US" sz="2200" dirty="0">
                <a:solidFill>
                  <a:schemeClr val="tx1"/>
                </a:solidFill>
                <a:latin typeface="Century Gothic" panose="020B0502020202020204" pitchFamily="34" charset="0"/>
              </a:rPr>
              <a:t>how information and training will be provided to families; and </a:t>
            </a:r>
          </a:p>
          <a:p>
            <a:pPr lvl="3">
              <a:buFont typeface="Arial" panose="020B0604020202020204" pitchFamily="34" charset="0"/>
              <a:buChar char="•"/>
            </a:pPr>
            <a:r>
              <a:rPr lang="en-US" sz="2200" dirty="0">
                <a:solidFill>
                  <a:schemeClr val="tx1"/>
                </a:solidFill>
                <a:latin typeface="Century Gothic" panose="020B0502020202020204" pitchFamily="34" charset="0"/>
              </a:rPr>
              <a:t>how the school will build capacity in families and staff for strong parent and family engagement.</a:t>
            </a:r>
          </a:p>
          <a:p>
            <a:r>
              <a:rPr lang="en-US" sz="2200" dirty="0">
                <a:solidFill>
                  <a:schemeClr val="tx1"/>
                </a:solidFill>
                <a:latin typeface="Century Gothic" panose="020B0502020202020204" pitchFamily="34" charset="0"/>
              </a:rPr>
              <a:t>You, as a Title I parent or family member, have the right to be involved in the development of these plans.</a:t>
            </a:r>
          </a:p>
          <a:p>
            <a:pPr lvl="1"/>
            <a:endParaRPr lang="en-US" sz="2200" dirty="0">
              <a:latin typeface="Century Gothic" panose="020B0502020202020204" pitchFamily="34" charset="0"/>
            </a:endParaRPr>
          </a:p>
          <a:p>
            <a:pPr lvl="1"/>
            <a:endParaRPr lang="en-US" sz="2200" dirty="0">
              <a:latin typeface="Century Gothic" panose="020B0502020202020204" pitchFamily="34" charset="0"/>
            </a:endParaRPr>
          </a:p>
          <a:p>
            <a:pPr lvl="1"/>
            <a:endParaRPr lang="en-US" sz="2200" dirty="0">
              <a:latin typeface="Century Gothic" panose="020B0502020202020204" pitchFamily="34" charset="0"/>
            </a:endParaRPr>
          </a:p>
          <a:p>
            <a:pPr lvl="1"/>
            <a:endParaRPr lang="en-US" sz="2200" dirty="0">
              <a:latin typeface="Century Gothic" panose="020B0502020202020204" pitchFamily="34" charset="0"/>
            </a:endParaRPr>
          </a:p>
          <a:p>
            <a:pPr lvl="1"/>
            <a:endParaRPr lang="en-US" sz="2200" dirty="0">
              <a:latin typeface="Century Gothic" panose="020B0502020202020204" pitchFamily="34" charset="0"/>
            </a:endParaRPr>
          </a:p>
          <a:p>
            <a:endParaRPr lang="en-US" sz="2200" dirty="0">
              <a:latin typeface="Century Gothic" panose="020B0502020202020204" pitchFamily="34" charset="0"/>
            </a:endParaRPr>
          </a:p>
        </p:txBody>
      </p:sp>
    </p:spTree>
    <p:extLst>
      <p:ext uri="{BB962C8B-B14F-4D97-AF65-F5344CB8AC3E}">
        <p14:creationId xmlns:p14="http://schemas.microsoft.com/office/powerpoint/2010/main" val="1707494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43</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1EEE25AB-4090-6936-E3C6-B43427C6D383}"/>
              </a:ext>
            </a:extLst>
          </p:cNvPr>
          <p:cNvSpPr>
            <a:spLocks noGrp="1"/>
          </p:cNvSpPr>
          <p:nvPr>
            <p:ph type="title"/>
          </p:nvPr>
        </p:nvSpPr>
        <p:spPr>
          <a:xfrm>
            <a:off x="822960" y="286604"/>
            <a:ext cx="5654040" cy="1450757"/>
          </a:xfrm>
        </p:spPr>
        <p:txBody>
          <a:bodyPr>
            <a:normAutofit/>
          </a:bodyPr>
          <a:lstStyle/>
          <a:p>
            <a:r>
              <a:rPr lang="en-US" sz="4000" dirty="0">
                <a:latin typeface="Century Gothic" panose="020B0502020202020204" pitchFamily="34" charset="0"/>
              </a:rPr>
              <a:t>What is a School-Parent Compact?</a:t>
            </a:r>
          </a:p>
        </p:txBody>
      </p:sp>
      <p:sp>
        <p:nvSpPr>
          <p:cNvPr id="11" name="Content Placeholder 2">
            <a:extLst>
              <a:ext uri="{FF2B5EF4-FFF2-40B4-BE49-F238E27FC236}">
                <a16:creationId xmlns:a16="http://schemas.microsoft.com/office/drawing/2014/main" id="{F7BA4539-8356-BAF5-1C9B-27530C4D143F}"/>
              </a:ext>
            </a:extLst>
          </p:cNvPr>
          <p:cNvSpPr>
            <a:spLocks noGrp="1"/>
          </p:cNvSpPr>
          <p:nvPr>
            <p:ph idx="1"/>
          </p:nvPr>
        </p:nvSpPr>
        <p:spPr>
          <a:xfrm>
            <a:off x="360218" y="1889770"/>
            <a:ext cx="8250382" cy="4206230"/>
          </a:xfrm>
        </p:spPr>
        <p:txBody>
          <a:bodyPr>
            <a:noAutofit/>
          </a:bodyPr>
          <a:lstStyle/>
          <a:p>
            <a:r>
              <a:rPr lang="en-US" sz="1600" dirty="0">
                <a:solidFill>
                  <a:schemeClr val="tx1"/>
                </a:solidFill>
                <a:latin typeface="Century Gothic" panose="020B0502020202020204" pitchFamily="34" charset="0"/>
              </a:rPr>
              <a:t>A school-parent compact is a written commitment that outlines how the entire school community – teachers, families, and students will share the responsibility for improved academic achievement.</a:t>
            </a:r>
          </a:p>
          <a:p>
            <a:r>
              <a:rPr lang="en-US" sz="1600" dirty="0">
                <a:solidFill>
                  <a:schemeClr val="tx1"/>
                </a:solidFill>
                <a:latin typeface="Century Gothic" panose="020B0502020202020204" pitchFamily="34" charset="0"/>
              </a:rPr>
              <a:t>The compact must describe how the school will:</a:t>
            </a:r>
          </a:p>
          <a:p>
            <a:pPr lvl="3">
              <a:buFont typeface="Arial" panose="020B0604020202020204" pitchFamily="34" charset="0"/>
              <a:buChar char="•"/>
            </a:pPr>
            <a:r>
              <a:rPr lang="en-US" sz="1600" dirty="0">
                <a:solidFill>
                  <a:schemeClr val="tx1"/>
                </a:solidFill>
                <a:latin typeface="Century Gothic" panose="020B0502020202020204" pitchFamily="34" charset="0"/>
              </a:rPr>
              <a:t>provide high-quality curriculum and instruction;</a:t>
            </a:r>
          </a:p>
          <a:p>
            <a:pPr lvl="3">
              <a:buFont typeface="Arial" panose="020B0604020202020204" pitchFamily="34" charset="0"/>
              <a:buChar char="•"/>
            </a:pPr>
            <a:r>
              <a:rPr lang="en-US" sz="1600" dirty="0">
                <a:solidFill>
                  <a:schemeClr val="tx1"/>
                </a:solidFill>
                <a:latin typeface="Century Gothic" panose="020B0502020202020204" pitchFamily="34" charset="0"/>
              </a:rPr>
              <a:t>hold parent-teacher conferences, annually in elementary schools; </a:t>
            </a:r>
          </a:p>
          <a:p>
            <a:pPr lvl="3">
              <a:buFont typeface="Arial" panose="020B0604020202020204" pitchFamily="34" charset="0"/>
              <a:buChar char="•"/>
            </a:pPr>
            <a:r>
              <a:rPr lang="en-US" sz="1600" dirty="0">
                <a:solidFill>
                  <a:schemeClr val="tx1"/>
                </a:solidFill>
                <a:latin typeface="Century Gothic" panose="020B0502020202020204" pitchFamily="34" charset="0"/>
              </a:rPr>
              <a:t>provide parents with reports on their child’s progress;</a:t>
            </a:r>
          </a:p>
          <a:p>
            <a:pPr lvl="3">
              <a:buFont typeface="Arial" panose="020B0604020202020204" pitchFamily="34" charset="0"/>
              <a:buChar char="•"/>
            </a:pPr>
            <a:r>
              <a:rPr lang="en-US" sz="1600" dirty="0">
                <a:solidFill>
                  <a:schemeClr val="tx1"/>
                </a:solidFill>
                <a:latin typeface="Century Gothic" panose="020B0502020202020204" pitchFamily="34" charset="0"/>
              </a:rPr>
              <a:t>provide parents reasonable access to staff. </a:t>
            </a:r>
          </a:p>
          <a:p>
            <a:pPr lvl="3">
              <a:buFont typeface="Arial" panose="020B0604020202020204" pitchFamily="34" charset="0"/>
              <a:buChar char="•"/>
            </a:pPr>
            <a:r>
              <a:rPr lang="en-US" sz="1600" dirty="0">
                <a:solidFill>
                  <a:schemeClr val="tx1"/>
                </a:solidFill>
                <a:latin typeface="Century Gothic" panose="020B0502020202020204" pitchFamily="34" charset="0"/>
              </a:rPr>
              <a:t>provide parents opportunities to volunteer; and</a:t>
            </a:r>
          </a:p>
          <a:p>
            <a:pPr lvl="3">
              <a:buFont typeface="Arial" panose="020B0604020202020204" pitchFamily="34" charset="0"/>
              <a:buChar char="•"/>
            </a:pPr>
            <a:r>
              <a:rPr lang="en-US" sz="1600" dirty="0">
                <a:solidFill>
                  <a:schemeClr val="tx1"/>
                </a:solidFill>
                <a:latin typeface="Century Gothic" panose="020B0502020202020204" pitchFamily="34" charset="0"/>
              </a:rPr>
              <a:t>ensure regular two-way meaningful communication between family members and staff, to the extent practicable, in a language family members can understand.</a:t>
            </a:r>
          </a:p>
          <a:p>
            <a:r>
              <a:rPr lang="en-US" sz="1600" dirty="0">
                <a:solidFill>
                  <a:schemeClr val="tx1"/>
                </a:solidFill>
                <a:latin typeface="Century Gothic" panose="020B0502020202020204" pitchFamily="34" charset="0"/>
              </a:rPr>
              <a:t>You, as a Title I parent or family member, have the right to be involved in the development of the compact.</a:t>
            </a:r>
          </a:p>
          <a:p>
            <a:r>
              <a:rPr lang="en-US" sz="1600" dirty="0">
                <a:solidFill>
                  <a:srgbClr val="FF0000"/>
                </a:solidFill>
                <a:latin typeface="Century Gothic" panose="020B0502020202020204" pitchFamily="34" charset="0"/>
              </a:rPr>
              <a:t>The School-Parent Compact can be located in the Peabody Parent-Student Handbook.</a:t>
            </a:r>
          </a:p>
          <a:p>
            <a:endParaRPr lang="en-US" sz="1600" dirty="0">
              <a:latin typeface="Century Gothic" panose="020B0502020202020204" pitchFamily="34" charset="0"/>
            </a:endParaRPr>
          </a:p>
          <a:p>
            <a:endParaRPr lang="en-US" sz="1600" dirty="0">
              <a:latin typeface="Century Gothic" panose="020B0502020202020204" pitchFamily="34" charset="0"/>
            </a:endParaRPr>
          </a:p>
          <a:p>
            <a:pPr lvl="1"/>
            <a:endParaRPr lang="en-US" sz="1600" dirty="0">
              <a:latin typeface="Century Gothic" panose="020B0502020202020204" pitchFamily="34" charset="0"/>
            </a:endParaRPr>
          </a:p>
        </p:txBody>
      </p:sp>
    </p:spTree>
    <p:extLst>
      <p:ext uri="{BB962C8B-B14F-4D97-AF65-F5344CB8AC3E}">
        <p14:creationId xmlns:p14="http://schemas.microsoft.com/office/powerpoint/2010/main" val="193354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44</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1EEE25AB-4090-6936-E3C6-B43427C6D383}"/>
              </a:ext>
            </a:extLst>
          </p:cNvPr>
          <p:cNvSpPr>
            <a:spLocks noGrp="1"/>
          </p:cNvSpPr>
          <p:nvPr>
            <p:ph type="title"/>
          </p:nvPr>
        </p:nvSpPr>
        <p:spPr>
          <a:xfrm>
            <a:off x="838200" y="218028"/>
            <a:ext cx="5105400" cy="1450757"/>
          </a:xfrm>
        </p:spPr>
        <p:txBody>
          <a:bodyPr>
            <a:normAutofit fontScale="90000"/>
          </a:bodyPr>
          <a:lstStyle/>
          <a:p>
            <a:r>
              <a:rPr lang="en-US" sz="4000" dirty="0">
                <a:latin typeface="Century Gothic" panose="020B0502020202020204" pitchFamily="34" charset="0"/>
              </a:rPr>
              <a:t>How can I be involved on a daily basis? </a:t>
            </a:r>
          </a:p>
        </p:txBody>
      </p:sp>
      <p:sp>
        <p:nvSpPr>
          <p:cNvPr id="11" name="Content Placeholder 2">
            <a:extLst>
              <a:ext uri="{FF2B5EF4-FFF2-40B4-BE49-F238E27FC236}">
                <a16:creationId xmlns:a16="http://schemas.microsoft.com/office/drawing/2014/main" id="{F7BA4539-8356-BAF5-1C9B-27530C4D143F}"/>
              </a:ext>
            </a:extLst>
          </p:cNvPr>
          <p:cNvSpPr>
            <a:spLocks noGrp="1"/>
          </p:cNvSpPr>
          <p:nvPr>
            <p:ph idx="1"/>
          </p:nvPr>
        </p:nvSpPr>
        <p:spPr>
          <a:xfrm>
            <a:off x="900545" y="1850678"/>
            <a:ext cx="7786255" cy="4206230"/>
          </a:xfrm>
        </p:spPr>
        <p:txBody>
          <a:bodyPr>
            <a:normAutofit/>
          </a:bodyPr>
          <a:lstStyle/>
          <a:p>
            <a:r>
              <a:rPr lang="en-US" sz="2400" dirty="0">
                <a:solidFill>
                  <a:schemeClr val="tx1"/>
                </a:solidFill>
                <a:latin typeface="Century Gothic" panose="020B0502020202020204" pitchFamily="34" charset="0"/>
              </a:rPr>
              <a:t>encouraging attendance;</a:t>
            </a:r>
          </a:p>
          <a:p>
            <a:r>
              <a:rPr lang="en-US" sz="2400" dirty="0">
                <a:solidFill>
                  <a:schemeClr val="tx1"/>
                </a:solidFill>
                <a:latin typeface="Century Gothic" panose="020B0502020202020204" pitchFamily="34" charset="0"/>
              </a:rPr>
              <a:t>monitoring grades and schoolwork on an online system or portal;</a:t>
            </a:r>
          </a:p>
          <a:p>
            <a:r>
              <a:rPr lang="en-US" sz="2400" dirty="0">
                <a:solidFill>
                  <a:schemeClr val="tx1"/>
                </a:solidFill>
                <a:latin typeface="Century Gothic" panose="020B0502020202020204" pitchFamily="34" charset="0"/>
              </a:rPr>
              <a:t>reading school/classroom newsletters or websites and that contain examples of learning activities families can do with students at home;</a:t>
            </a:r>
          </a:p>
          <a:p>
            <a:r>
              <a:rPr lang="en-US" sz="2400" dirty="0">
                <a:solidFill>
                  <a:schemeClr val="tx1"/>
                </a:solidFill>
                <a:latin typeface="Century Gothic" panose="020B0502020202020204" pitchFamily="34" charset="0"/>
              </a:rPr>
              <a:t>attending family events and meetings;</a:t>
            </a:r>
          </a:p>
          <a:p>
            <a:r>
              <a:rPr lang="en-US" sz="2400" dirty="0">
                <a:solidFill>
                  <a:schemeClr val="tx1"/>
                </a:solidFill>
                <a:latin typeface="Century Gothic" panose="020B0502020202020204" pitchFamily="34" charset="0"/>
              </a:rPr>
              <a:t>observing or volunteering in classrooms; and</a:t>
            </a:r>
          </a:p>
          <a:p>
            <a:r>
              <a:rPr lang="en-US" sz="2400" dirty="0">
                <a:solidFill>
                  <a:schemeClr val="tx1"/>
                </a:solidFill>
                <a:latin typeface="Century Gothic" panose="020B0502020202020204" pitchFamily="34" charset="0"/>
              </a:rPr>
              <a:t>joining family groups and PTA.</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pPr lvl="1"/>
            <a:endParaRPr lang="en-US" dirty="0">
              <a:latin typeface="Century Gothic" panose="020B0502020202020204" pitchFamily="34" charset="0"/>
            </a:endParaRPr>
          </a:p>
        </p:txBody>
      </p:sp>
    </p:spTree>
    <p:extLst>
      <p:ext uri="{BB962C8B-B14F-4D97-AF65-F5344CB8AC3E}">
        <p14:creationId xmlns:p14="http://schemas.microsoft.com/office/powerpoint/2010/main" val="1473819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45</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1EEE25AB-4090-6936-E3C6-B43427C6D383}"/>
              </a:ext>
            </a:extLst>
          </p:cNvPr>
          <p:cNvSpPr>
            <a:spLocks noGrp="1"/>
          </p:cNvSpPr>
          <p:nvPr>
            <p:ph type="title"/>
          </p:nvPr>
        </p:nvSpPr>
        <p:spPr>
          <a:xfrm>
            <a:off x="838200" y="304800"/>
            <a:ext cx="5257800" cy="1450757"/>
          </a:xfrm>
        </p:spPr>
        <p:txBody>
          <a:bodyPr>
            <a:noAutofit/>
          </a:bodyPr>
          <a:lstStyle/>
          <a:p>
            <a:r>
              <a:rPr lang="en-US" sz="4000" dirty="0">
                <a:latin typeface="Century Gothic" panose="020B0502020202020204" pitchFamily="34" charset="0"/>
              </a:rPr>
              <a:t>Opportunities for Parent Involvement at Peabody </a:t>
            </a:r>
          </a:p>
        </p:txBody>
      </p:sp>
      <p:sp>
        <p:nvSpPr>
          <p:cNvPr id="11" name="Content Placeholder 2">
            <a:extLst>
              <a:ext uri="{FF2B5EF4-FFF2-40B4-BE49-F238E27FC236}">
                <a16:creationId xmlns:a16="http://schemas.microsoft.com/office/drawing/2014/main" id="{F7BA4539-8356-BAF5-1C9B-27530C4D143F}"/>
              </a:ext>
            </a:extLst>
          </p:cNvPr>
          <p:cNvSpPr>
            <a:spLocks noGrp="1"/>
          </p:cNvSpPr>
          <p:nvPr>
            <p:ph idx="1"/>
          </p:nvPr>
        </p:nvSpPr>
        <p:spPr>
          <a:xfrm>
            <a:off x="446809" y="1905000"/>
            <a:ext cx="8250382" cy="4206230"/>
          </a:xfrm>
        </p:spPr>
        <p:txBody>
          <a:bodyPr numCol="2">
            <a:normAutofit/>
          </a:bodyPr>
          <a:lstStyle/>
          <a:p>
            <a:pPr marL="342900" indent="-342900" eaLnBrk="1" hangingPunct="1"/>
            <a:r>
              <a:rPr lang="en-US" altLang="en-US" sz="2400" dirty="0">
                <a:latin typeface="Century Gothic" panose="020B0502020202020204" pitchFamily="34" charset="0"/>
              </a:rPr>
              <a:t>Watch DOGS</a:t>
            </a:r>
            <a:endParaRPr lang="en-US" sz="2800" dirty="0">
              <a:latin typeface="Century Gothic" panose="020B0502020202020204" pitchFamily="34" charset="0"/>
            </a:endParaRPr>
          </a:p>
          <a:p>
            <a:pPr marL="342900" indent="-342900" eaLnBrk="1" hangingPunct="1"/>
            <a:r>
              <a:rPr lang="en-US" altLang="en-US" sz="2400" dirty="0">
                <a:latin typeface="Century Gothic" panose="020B0502020202020204" pitchFamily="34" charset="0"/>
              </a:rPr>
              <a:t>Parent/Teacher Conferences</a:t>
            </a:r>
            <a:endParaRPr lang="en-US" altLang="en-US" sz="2400" dirty="0">
              <a:latin typeface="Century Gothic" panose="020B0502020202020204" pitchFamily="34" charset="0"/>
              <a:cs typeface="Times New Roman"/>
            </a:endParaRPr>
          </a:p>
          <a:p>
            <a:pPr marL="342900" indent="-342900"/>
            <a:r>
              <a:rPr lang="en-US" altLang="en-US" sz="2400" dirty="0">
                <a:latin typeface="Century Gothic" panose="020B0502020202020204" pitchFamily="34" charset="0"/>
              </a:rPr>
              <a:t>Various meetings (Site-based Leadership, PTA)   </a:t>
            </a:r>
            <a:endParaRPr lang="en-US" altLang="en-US" sz="2400" dirty="0">
              <a:latin typeface="Century Gothic" panose="020B0502020202020204" pitchFamily="34" charset="0"/>
              <a:cs typeface="Times New Roman"/>
            </a:endParaRPr>
          </a:p>
          <a:p>
            <a:pPr marL="342900" indent="-342900" eaLnBrk="1" hangingPunct="1"/>
            <a:r>
              <a:rPr lang="en-US" altLang="en-US" sz="2400" dirty="0">
                <a:latin typeface="Century Gothic" panose="020B0502020202020204" pitchFamily="34" charset="0"/>
              </a:rPr>
              <a:t>Parent Workshops *</a:t>
            </a:r>
            <a:endParaRPr lang="en-US" altLang="en-US" sz="2400" dirty="0">
              <a:latin typeface="Century Gothic" panose="020B0502020202020204" pitchFamily="34" charset="0"/>
              <a:cs typeface="Times New Roman"/>
            </a:endParaRPr>
          </a:p>
          <a:p>
            <a:pPr marL="342900" indent="-342900" eaLnBrk="1" hangingPunct="1"/>
            <a:r>
              <a:rPr lang="en-US" altLang="en-US" sz="2400" dirty="0">
                <a:latin typeface="Century Gothic" panose="020B0502020202020204" pitchFamily="34" charset="0"/>
              </a:rPr>
              <a:t>Family Events (Curriculum Nights)</a:t>
            </a:r>
            <a:endParaRPr lang="en-US" altLang="en-US" sz="2400" dirty="0">
              <a:latin typeface="Century Gothic" panose="020B0502020202020204" pitchFamily="34" charset="0"/>
              <a:cs typeface="Times New Roman"/>
            </a:endParaRPr>
          </a:p>
          <a:p>
            <a:pPr marL="342900" indent="-342900" eaLnBrk="1" hangingPunct="1"/>
            <a:r>
              <a:rPr lang="en-US" altLang="en-US" sz="2400" dirty="0">
                <a:latin typeface="Century Gothic" panose="020B0502020202020204" pitchFamily="34" charset="0"/>
              </a:rPr>
              <a:t>Awards Assemblies</a:t>
            </a:r>
            <a:endParaRPr lang="en-US" altLang="en-US" sz="2400" dirty="0">
              <a:latin typeface="Century Gothic" panose="020B0502020202020204" pitchFamily="34" charset="0"/>
              <a:cs typeface="Times New Roman"/>
            </a:endParaRPr>
          </a:p>
          <a:p>
            <a:pPr marL="342900" indent="-342900" eaLnBrk="1" hangingPunct="1"/>
            <a:r>
              <a:rPr lang="en-US" altLang="en-US" sz="2400" dirty="0">
                <a:latin typeface="Century Gothic" panose="020B0502020202020204" pitchFamily="34" charset="0"/>
              </a:rPr>
              <a:t>Invitations to classroom activities</a:t>
            </a:r>
            <a:endParaRPr lang="en-US" altLang="en-US" sz="2400" dirty="0">
              <a:latin typeface="Century Gothic" panose="020B0502020202020204" pitchFamily="34" charset="0"/>
              <a:cs typeface="Times New Roman"/>
            </a:endParaRPr>
          </a:p>
          <a:p>
            <a:pPr marL="342900" indent="-342900" eaLnBrk="1" hangingPunct="1"/>
            <a:r>
              <a:rPr lang="en-US" altLang="en-US" sz="2400" dirty="0">
                <a:latin typeface="Century Gothic" panose="020B0502020202020204" pitchFamily="34" charset="0"/>
              </a:rPr>
              <a:t>Field Day</a:t>
            </a:r>
            <a:endParaRPr lang="en-US" altLang="en-US" sz="2400" dirty="0">
              <a:latin typeface="Century Gothic" panose="020B0502020202020204" pitchFamily="34" charset="0"/>
              <a:cs typeface="Times New Roman"/>
            </a:endParaRPr>
          </a:p>
          <a:p>
            <a:pPr marL="342900" indent="-342900" eaLnBrk="1" hangingPunct="1"/>
            <a:r>
              <a:rPr lang="en-US" altLang="en-US" sz="2400" dirty="0">
                <a:latin typeface="Century Gothic" panose="020B0502020202020204" pitchFamily="34" charset="0"/>
              </a:rPr>
              <a:t>Assessment Proctor</a:t>
            </a:r>
            <a:endParaRPr lang="en-US" altLang="en-US" sz="2400" dirty="0">
              <a:latin typeface="Century Gothic" panose="020B0502020202020204" pitchFamily="34" charset="0"/>
              <a:cs typeface="Times New Roman"/>
            </a:endParaRPr>
          </a:p>
          <a:p>
            <a:pPr marL="342900" indent="-342900" eaLnBrk="1" hangingPunct="1"/>
            <a:r>
              <a:rPr lang="en-US" altLang="en-US" sz="2400" dirty="0">
                <a:latin typeface="Century Gothic" panose="020B0502020202020204" pitchFamily="34" charset="0"/>
              </a:rPr>
              <a:t>International Festival</a:t>
            </a:r>
            <a:endParaRPr lang="en-US" altLang="en-US" sz="2400" dirty="0">
              <a:latin typeface="Century Gothic" panose="020B0502020202020204" pitchFamily="34" charset="0"/>
              <a:cs typeface="Times New Roman"/>
            </a:endParaRPr>
          </a:p>
          <a:p>
            <a:pPr marL="342900" indent="-342900"/>
            <a:r>
              <a:rPr lang="en-US" altLang="en-US" sz="2400" dirty="0">
                <a:latin typeface="Century Gothic" panose="020B0502020202020204" pitchFamily="34" charset="0"/>
              </a:rPr>
              <a:t>Room Parent </a:t>
            </a:r>
            <a:endParaRPr lang="en-US" altLang="en-US" sz="2400" dirty="0">
              <a:latin typeface="Century Gothic" panose="020B0502020202020204" pitchFamily="34" charset="0"/>
              <a:cs typeface="Times New Roman"/>
            </a:endParaRP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pPr lvl="1"/>
            <a:endParaRPr lang="en-US" dirty="0">
              <a:latin typeface="Century Gothic" panose="020B0502020202020204" pitchFamily="34" charset="0"/>
            </a:endParaRPr>
          </a:p>
        </p:txBody>
      </p:sp>
    </p:spTree>
    <p:extLst>
      <p:ext uri="{BB962C8B-B14F-4D97-AF65-F5344CB8AC3E}">
        <p14:creationId xmlns:p14="http://schemas.microsoft.com/office/powerpoint/2010/main" val="419482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46</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1EEE25AB-4090-6936-E3C6-B43427C6D383}"/>
              </a:ext>
            </a:extLst>
          </p:cNvPr>
          <p:cNvSpPr>
            <a:spLocks noGrp="1"/>
          </p:cNvSpPr>
          <p:nvPr>
            <p:ph type="title"/>
          </p:nvPr>
        </p:nvSpPr>
        <p:spPr>
          <a:xfrm>
            <a:off x="838200" y="304800"/>
            <a:ext cx="5257800" cy="1450757"/>
          </a:xfrm>
        </p:spPr>
        <p:txBody>
          <a:bodyPr>
            <a:noAutofit/>
          </a:bodyPr>
          <a:lstStyle/>
          <a:p>
            <a:r>
              <a:rPr lang="en-US" sz="4000" dirty="0">
                <a:latin typeface="Century Gothic" panose="020B0502020202020204" pitchFamily="34" charset="0"/>
              </a:rPr>
              <a:t>What can I do to support my child? </a:t>
            </a:r>
          </a:p>
        </p:txBody>
      </p:sp>
      <p:sp>
        <p:nvSpPr>
          <p:cNvPr id="11" name="Content Placeholder 2">
            <a:extLst>
              <a:ext uri="{FF2B5EF4-FFF2-40B4-BE49-F238E27FC236}">
                <a16:creationId xmlns:a16="http://schemas.microsoft.com/office/drawing/2014/main" id="{F7BA4539-8356-BAF5-1C9B-27530C4D143F}"/>
              </a:ext>
            </a:extLst>
          </p:cNvPr>
          <p:cNvSpPr>
            <a:spLocks noGrp="1"/>
          </p:cNvSpPr>
          <p:nvPr>
            <p:ph idx="1"/>
          </p:nvPr>
        </p:nvSpPr>
        <p:spPr>
          <a:xfrm>
            <a:off x="446809" y="1905000"/>
            <a:ext cx="8250382" cy="4206230"/>
          </a:xfrm>
        </p:spPr>
        <p:txBody>
          <a:bodyPr numCol="2">
            <a:normAutofit/>
          </a:bodyPr>
          <a:lstStyle/>
          <a:p>
            <a:pPr eaLnBrk="1" hangingPunct="1">
              <a:lnSpc>
                <a:spcPct val="90000"/>
              </a:lnSpc>
            </a:pPr>
            <a:r>
              <a:rPr lang="en-US" altLang="en-US" sz="2400" dirty="0">
                <a:latin typeface="Century Gothic" panose="020B0502020202020204" pitchFamily="34" charset="0"/>
              </a:rPr>
              <a:t>Share a love of learning</a:t>
            </a:r>
          </a:p>
          <a:p>
            <a:pPr eaLnBrk="1" hangingPunct="1">
              <a:lnSpc>
                <a:spcPct val="90000"/>
              </a:lnSpc>
            </a:pPr>
            <a:r>
              <a:rPr lang="en-US" altLang="en-US" sz="2400" dirty="0">
                <a:latin typeface="Century Gothic" panose="020B0502020202020204" pitchFamily="34" charset="0"/>
              </a:rPr>
              <a:t>Read to your child</a:t>
            </a:r>
          </a:p>
          <a:p>
            <a:pPr eaLnBrk="1" hangingPunct="1">
              <a:lnSpc>
                <a:spcPct val="90000"/>
              </a:lnSpc>
            </a:pPr>
            <a:r>
              <a:rPr lang="en-US" altLang="en-US" sz="2400" dirty="0">
                <a:latin typeface="Century Gothic" panose="020B0502020202020204" pitchFamily="34" charset="0"/>
              </a:rPr>
              <a:t>Ask your child to read to you</a:t>
            </a:r>
          </a:p>
          <a:p>
            <a:pPr eaLnBrk="1" hangingPunct="1">
              <a:lnSpc>
                <a:spcPct val="90000"/>
              </a:lnSpc>
            </a:pPr>
            <a:r>
              <a:rPr lang="en-US" altLang="en-US" sz="2400" dirty="0">
                <a:latin typeface="Century Gothic" panose="020B0502020202020204" pitchFamily="34" charset="0"/>
              </a:rPr>
              <a:t>Limit TV time</a:t>
            </a:r>
          </a:p>
          <a:p>
            <a:pPr eaLnBrk="1" hangingPunct="1">
              <a:lnSpc>
                <a:spcPct val="90000"/>
              </a:lnSpc>
            </a:pPr>
            <a:r>
              <a:rPr lang="en-US" altLang="en-US" sz="2400" dirty="0">
                <a:latin typeface="Century Gothic" panose="020B0502020202020204" pitchFamily="34" charset="0"/>
              </a:rPr>
              <a:t>Take advantage of the public library and the school media center</a:t>
            </a:r>
          </a:p>
          <a:p>
            <a:pPr eaLnBrk="1" hangingPunct="1">
              <a:lnSpc>
                <a:spcPct val="90000"/>
              </a:lnSpc>
            </a:pPr>
            <a:r>
              <a:rPr lang="en-US" altLang="en-US" sz="2400" dirty="0">
                <a:latin typeface="Century Gothic" panose="020B0502020202020204" pitchFamily="34" charset="0"/>
              </a:rPr>
              <a:t>Show interest in your child’s school day</a:t>
            </a:r>
          </a:p>
          <a:p>
            <a:pPr eaLnBrk="1" hangingPunct="1">
              <a:lnSpc>
                <a:spcPct val="90000"/>
              </a:lnSpc>
            </a:pPr>
            <a:r>
              <a:rPr lang="en-US" altLang="en-US" sz="2400" dirty="0">
                <a:latin typeface="Century Gothic" panose="020B0502020202020204" pitchFamily="34" charset="0"/>
              </a:rPr>
              <a:t>Ask questions</a:t>
            </a:r>
          </a:p>
          <a:p>
            <a:pPr eaLnBrk="1" hangingPunct="1">
              <a:lnSpc>
                <a:spcPct val="90000"/>
              </a:lnSpc>
            </a:pPr>
            <a:r>
              <a:rPr lang="en-US" altLang="en-US" sz="2400" dirty="0">
                <a:latin typeface="Century Gothic" panose="020B0502020202020204" pitchFamily="34" charset="0"/>
              </a:rPr>
              <a:t>Ask to see homework</a:t>
            </a:r>
          </a:p>
          <a:p>
            <a:pPr eaLnBrk="1" hangingPunct="1">
              <a:lnSpc>
                <a:spcPct val="90000"/>
              </a:lnSpc>
            </a:pPr>
            <a:r>
              <a:rPr lang="en-US" altLang="en-US" sz="2400" dirty="0">
                <a:latin typeface="Century Gothic" panose="020B0502020202020204" pitchFamily="34" charset="0"/>
              </a:rPr>
              <a:t>Praise their efforts</a:t>
            </a:r>
          </a:p>
          <a:p>
            <a:pPr eaLnBrk="1" hangingPunct="1">
              <a:lnSpc>
                <a:spcPct val="90000"/>
              </a:lnSpc>
            </a:pPr>
            <a:r>
              <a:rPr lang="en-US" altLang="en-US" sz="2400" dirty="0">
                <a:latin typeface="Century Gothic" panose="020B0502020202020204" pitchFamily="34" charset="0"/>
              </a:rPr>
              <a:t>Encourage good study habits-set aside a time and a quiet place for them to study and do homework</a:t>
            </a:r>
          </a:p>
          <a:p>
            <a:pPr marL="170260" lvl="1" indent="0">
              <a:buNone/>
            </a:pPr>
            <a:endParaRPr lang="en-US" dirty="0">
              <a:latin typeface="Century Gothic" panose="020B0502020202020204" pitchFamily="34" charset="0"/>
            </a:endParaRPr>
          </a:p>
        </p:txBody>
      </p:sp>
    </p:spTree>
    <p:extLst>
      <p:ext uri="{BB962C8B-B14F-4D97-AF65-F5344CB8AC3E}">
        <p14:creationId xmlns:p14="http://schemas.microsoft.com/office/powerpoint/2010/main" val="482002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47</a:t>
            </a:fld>
            <a:endParaRPr lang="en-US" dirty="0">
              <a:latin typeface="Calibri" panose="020F0502020204030204"/>
            </a:endParaRPr>
          </a:p>
        </p:txBody>
      </p:sp>
      <p:sp>
        <p:nvSpPr>
          <p:cNvPr id="10" name="Title 1">
            <a:extLst>
              <a:ext uri="{FF2B5EF4-FFF2-40B4-BE49-F238E27FC236}">
                <a16:creationId xmlns:a16="http://schemas.microsoft.com/office/drawing/2014/main" id="{1EEE25AB-4090-6936-E3C6-B43427C6D383}"/>
              </a:ext>
            </a:extLst>
          </p:cNvPr>
          <p:cNvSpPr>
            <a:spLocks noGrp="1"/>
          </p:cNvSpPr>
          <p:nvPr>
            <p:ph type="title"/>
          </p:nvPr>
        </p:nvSpPr>
        <p:spPr>
          <a:xfrm>
            <a:off x="838199" y="304800"/>
            <a:ext cx="7571163" cy="1450757"/>
          </a:xfrm>
        </p:spPr>
        <p:txBody>
          <a:bodyPr>
            <a:noAutofit/>
          </a:bodyPr>
          <a:lstStyle/>
          <a:p>
            <a:r>
              <a:rPr lang="en-US" sz="3600" dirty="0">
                <a:latin typeface="Century Gothic" panose="020B0502020202020204" pitchFamily="34" charset="0"/>
              </a:rPr>
              <a:t>Get to know your school – </a:t>
            </a:r>
            <a:br>
              <a:rPr lang="en-US" sz="3600" dirty="0">
                <a:latin typeface="Century Gothic" panose="020B0502020202020204" pitchFamily="34" charset="0"/>
              </a:rPr>
            </a:br>
            <a:r>
              <a:rPr lang="en-US" sz="3600" dirty="0">
                <a:latin typeface="Century Gothic" panose="020B0502020202020204" pitchFamily="34" charset="0"/>
              </a:rPr>
              <a:t>Communicate with Teachers</a:t>
            </a:r>
          </a:p>
        </p:txBody>
      </p:sp>
      <p:sp>
        <p:nvSpPr>
          <p:cNvPr id="11" name="Content Placeholder 2">
            <a:extLst>
              <a:ext uri="{FF2B5EF4-FFF2-40B4-BE49-F238E27FC236}">
                <a16:creationId xmlns:a16="http://schemas.microsoft.com/office/drawing/2014/main" id="{F7BA4539-8356-BAF5-1C9B-27530C4D143F}"/>
              </a:ext>
            </a:extLst>
          </p:cNvPr>
          <p:cNvSpPr>
            <a:spLocks noGrp="1"/>
          </p:cNvSpPr>
          <p:nvPr>
            <p:ph idx="1"/>
          </p:nvPr>
        </p:nvSpPr>
        <p:spPr>
          <a:xfrm>
            <a:off x="446809" y="1905000"/>
            <a:ext cx="8250382" cy="4206230"/>
          </a:xfrm>
        </p:spPr>
        <p:txBody>
          <a:bodyPr numCol="2">
            <a:normAutofit lnSpcReduction="10000"/>
          </a:bodyPr>
          <a:lstStyle/>
          <a:p>
            <a:pPr eaLnBrk="1" hangingPunct="1"/>
            <a:r>
              <a:rPr lang="en-US" altLang="en-US" sz="2400" dirty="0">
                <a:latin typeface="Century Gothic" panose="020B0502020202020204" pitchFamily="34" charset="0"/>
              </a:rPr>
              <a:t>Tuesday Folders</a:t>
            </a:r>
          </a:p>
          <a:p>
            <a:pPr eaLnBrk="1" hangingPunct="1"/>
            <a:r>
              <a:rPr lang="en-US" altLang="en-US" sz="2400" dirty="0">
                <a:latin typeface="Century Gothic" panose="020B0502020202020204" pitchFamily="34" charset="0"/>
              </a:rPr>
              <a:t>Attend school events</a:t>
            </a:r>
          </a:p>
          <a:p>
            <a:pPr eaLnBrk="1" hangingPunct="1"/>
            <a:r>
              <a:rPr lang="en-US" altLang="en-US" sz="2400" dirty="0">
                <a:latin typeface="Century Gothic" panose="020B0502020202020204" pitchFamily="34" charset="0"/>
              </a:rPr>
              <a:t>Visit the classroom</a:t>
            </a:r>
          </a:p>
          <a:p>
            <a:pPr eaLnBrk="1" hangingPunct="1"/>
            <a:r>
              <a:rPr lang="en-US" altLang="en-US" sz="2400" dirty="0">
                <a:latin typeface="Century Gothic" panose="020B0502020202020204" pitchFamily="34" charset="0"/>
              </a:rPr>
              <a:t>Volunteer at the school</a:t>
            </a:r>
          </a:p>
          <a:p>
            <a:pPr eaLnBrk="1" hangingPunct="1"/>
            <a:r>
              <a:rPr lang="en-US" altLang="en-US" sz="2400" dirty="0">
                <a:latin typeface="Century Gothic" panose="020B0502020202020204" pitchFamily="34" charset="0"/>
              </a:rPr>
              <a:t>Join parent organizations</a:t>
            </a:r>
          </a:p>
          <a:p>
            <a:pPr eaLnBrk="1" hangingPunct="1"/>
            <a:r>
              <a:rPr lang="en-US" altLang="en-US" sz="2400" dirty="0">
                <a:latin typeface="Century Gothic" panose="020B0502020202020204" pitchFamily="34" charset="0"/>
              </a:rPr>
              <a:t>Keep teachers informed</a:t>
            </a:r>
          </a:p>
          <a:p>
            <a:pPr eaLnBrk="1" hangingPunct="1"/>
            <a:r>
              <a:rPr lang="en-US" altLang="en-US" sz="2400" dirty="0">
                <a:latin typeface="Century Gothic" panose="020B0502020202020204" pitchFamily="34" charset="0"/>
              </a:rPr>
              <a:t>Attend special parent trainings through Title I</a:t>
            </a:r>
          </a:p>
          <a:p>
            <a:pPr eaLnBrk="1" hangingPunct="1"/>
            <a:endParaRPr lang="en-US" altLang="en-US" sz="2400" dirty="0">
              <a:latin typeface="Century Gothic" panose="020B0502020202020204" pitchFamily="34" charset="0"/>
            </a:endParaRPr>
          </a:p>
          <a:p>
            <a:pPr eaLnBrk="1" hangingPunct="1"/>
            <a:endParaRPr lang="en-US" altLang="en-US" sz="2400" dirty="0">
              <a:latin typeface="Century Gothic" panose="020B0502020202020204" pitchFamily="34" charset="0"/>
            </a:endParaRPr>
          </a:p>
          <a:p>
            <a:pPr eaLnBrk="1" hangingPunct="1"/>
            <a:r>
              <a:rPr lang="en-US" altLang="en-US" sz="2400" dirty="0">
                <a:latin typeface="Century Gothic" panose="020B0502020202020204" pitchFamily="34" charset="0"/>
              </a:rPr>
              <a:t>Attend parent-teacher conferences</a:t>
            </a:r>
          </a:p>
          <a:p>
            <a:pPr eaLnBrk="1" hangingPunct="1"/>
            <a:r>
              <a:rPr lang="en-US" altLang="en-US" sz="2400" dirty="0">
                <a:latin typeface="Century Gothic" panose="020B0502020202020204" pitchFamily="34" charset="0"/>
              </a:rPr>
              <a:t>Be prepared for the meetings</a:t>
            </a:r>
          </a:p>
          <a:p>
            <a:pPr eaLnBrk="1" hangingPunct="1"/>
            <a:r>
              <a:rPr lang="en-US" altLang="en-US" sz="2400" dirty="0">
                <a:latin typeface="Century Gothic" panose="020B0502020202020204" pitchFamily="34" charset="0"/>
              </a:rPr>
              <a:t>Consider whether you have met your responsibilities as stated in the parent-school compact</a:t>
            </a:r>
          </a:p>
          <a:p>
            <a:pPr eaLnBrk="1" hangingPunct="1"/>
            <a:r>
              <a:rPr lang="en-US" altLang="en-US" sz="2400" dirty="0">
                <a:latin typeface="Century Gothic" panose="020B0502020202020204" pitchFamily="34" charset="0"/>
              </a:rPr>
              <a:t>List your questions before the meeting</a:t>
            </a:r>
          </a:p>
          <a:p>
            <a:pPr marL="170260" lvl="1" indent="0">
              <a:buNone/>
            </a:pPr>
            <a:endParaRPr lang="en-US" dirty="0">
              <a:latin typeface="Century Gothic" panose="020B0502020202020204" pitchFamily="34" charset="0"/>
            </a:endParaRPr>
          </a:p>
        </p:txBody>
      </p:sp>
    </p:spTree>
    <p:extLst>
      <p:ext uri="{BB962C8B-B14F-4D97-AF65-F5344CB8AC3E}">
        <p14:creationId xmlns:p14="http://schemas.microsoft.com/office/powerpoint/2010/main" val="1484281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48</a:t>
            </a:fld>
            <a:endParaRPr lang="en-US" dirty="0">
              <a:latin typeface="Calibri" panose="020F0502020204030204"/>
            </a:endParaRPr>
          </a:p>
        </p:txBody>
      </p:sp>
      <p:pic>
        <p:nvPicPr>
          <p:cNvPr id="5" name="Picture 4">
            <a:extLst>
              <a:ext uri="{FF2B5EF4-FFF2-40B4-BE49-F238E27FC236}">
                <a16:creationId xmlns:a16="http://schemas.microsoft.com/office/drawing/2014/main" id="{662AE39E-BF1C-9E2E-5954-76C726A133F6}"/>
              </a:ext>
            </a:extLst>
          </p:cNvPr>
          <p:cNvPicPr>
            <a:picLocks noChangeAspect="1"/>
          </p:cNvPicPr>
          <p:nvPr/>
        </p:nvPicPr>
        <p:blipFill>
          <a:blip r:embed="rId3"/>
          <a:stretch>
            <a:fillRect/>
          </a:stretch>
        </p:blipFill>
        <p:spPr>
          <a:xfrm>
            <a:off x="5795674" y="134196"/>
            <a:ext cx="3220764" cy="1313604"/>
          </a:xfrm>
          <a:prstGeom prst="rect">
            <a:avLst/>
          </a:prstGeom>
          <a:effectLst/>
        </p:spPr>
      </p:pic>
      <p:sp>
        <p:nvSpPr>
          <p:cNvPr id="10" name="Title 1">
            <a:extLst>
              <a:ext uri="{FF2B5EF4-FFF2-40B4-BE49-F238E27FC236}">
                <a16:creationId xmlns:a16="http://schemas.microsoft.com/office/drawing/2014/main" id="{1EEE25AB-4090-6936-E3C6-B43427C6D383}"/>
              </a:ext>
            </a:extLst>
          </p:cNvPr>
          <p:cNvSpPr>
            <a:spLocks noGrp="1"/>
          </p:cNvSpPr>
          <p:nvPr>
            <p:ph type="title"/>
          </p:nvPr>
        </p:nvSpPr>
        <p:spPr>
          <a:xfrm>
            <a:off x="838200" y="304800"/>
            <a:ext cx="5257800" cy="1450757"/>
          </a:xfrm>
        </p:spPr>
        <p:txBody>
          <a:bodyPr>
            <a:noAutofit/>
          </a:bodyPr>
          <a:lstStyle/>
          <a:p>
            <a:r>
              <a:rPr lang="en-US" sz="4000" dirty="0">
                <a:latin typeface="Century Gothic" panose="020B0502020202020204" pitchFamily="34" charset="0"/>
              </a:rPr>
              <a:t>District/School Code of Conduct</a:t>
            </a:r>
          </a:p>
        </p:txBody>
      </p:sp>
      <p:sp>
        <p:nvSpPr>
          <p:cNvPr id="11" name="Content Placeholder 2">
            <a:extLst>
              <a:ext uri="{FF2B5EF4-FFF2-40B4-BE49-F238E27FC236}">
                <a16:creationId xmlns:a16="http://schemas.microsoft.com/office/drawing/2014/main" id="{F7BA4539-8356-BAF5-1C9B-27530C4D143F}"/>
              </a:ext>
            </a:extLst>
          </p:cNvPr>
          <p:cNvSpPr>
            <a:spLocks noGrp="1"/>
          </p:cNvSpPr>
          <p:nvPr>
            <p:ph idx="1"/>
          </p:nvPr>
        </p:nvSpPr>
        <p:spPr>
          <a:xfrm>
            <a:off x="446809" y="1905000"/>
            <a:ext cx="8250382" cy="4206230"/>
          </a:xfrm>
        </p:spPr>
        <p:txBody>
          <a:bodyPr numCol="1">
            <a:normAutofit/>
          </a:bodyPr>
          <a:lstStyle/>
          <a:p>
            <a:pPr marL="170260" lvl="1" indent="0">
              <a:buNone/>
            </a:pPr>
            <a:r>
              <a:rPr lang="en-US" sz="2400" dirty="0">
                <a:latin typeface="Century Gothic" panose="020B0502020202020204" pitchFamily="34" charset="0"/>
              </a:rPr>
              <a:t>This information is found in the Student-Parent Handbook</a:t>
            </a:r>
          </a:p>
          <a:p>
            <a:pPr marL="170260" lvl="1" indent="0">
              <a:buNone/>
            </a:pPr>
            <a:endParaRPr lang="en-US" sz="2400" dirty="0">
              <a:latin typeface="Century Gothic" panose="020B0502020202020204" pitchFamily="34" charset="0"/>
            </a:endParaRPr>
          </a:p>
          <a:p>
            <a:pPr marL="170260" lvl="1" indent="0">
              <a:buNone/>
            </a:pPr>
            <a:r>
              <a:rPr lang="en-US" sz="2400" dirty="0">
                <a:latin typeface="Century Gothic" panose="020B0502020202020204" pitchFamily="34" charset="0"/>
              </a:rPr>
              <a:t>All school consequences for discipline infractions follow the district code of conduct. </a:t>
            </a:r>
          </a:p>
        </p:txBody>
      </p:sp>
    </p:spTree>
    <p:extLst>
      <p:ext uri="{BB962C8B-B14F-4D97-AF65-F5344CB8AC3E}">
        <p14:creationId xmlns:p14="http://schemas.microsoft.com/office/powerpoint/2010/main" val="3638505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Who can I contact for help?</a:t>
            </a:r>
          </a:p>
        </p:txBody>
      </p:sp>
      <p:sp>
        <p:nvSpPr>
          <p:cNvPr id="3" name="Content Placeholder 2"/>
          <p:cNvSpPr>
            <a:spLocks noGrp="1"/>
          </p:cNvSpPr>
          <p:nvPr>
            <p:ph idx="1"/>
          </p:nvPr>
        </p:nvSpPr>
        <p:spPr/>
        <p:txBody>
          <a:bodyPr>
            <a:normAutofit lnSpcReduction="10000"/>
          </a:bodyPr>
          <a:lstStyle/>
          <a:p>
            <a:pPr marL="0" indent="0">
              <a:buClrTx/>
              <a:buNone/>
            </a:pPr>
            <a:r>
              <a:rPr lang="en-US" sz="2400" dirty="0">
                <a:solidFill>
                  <a:schemeClr val="tx1"/>
                </a:solidFill>
                <a:latin typeface="Century Gothic" panose="020B0502020202020204" pitchFamily="34" charset="0"/>
              </a:rPr>
              <a:t>For general questions, call the front office at: </a:t>
            </a:r>
          </a:p>
          <a:p>
            <a:pPr marL="0" indent="0">
              <a:buClrTx/>
              <a:buNone/>
            </a:pPr>
            <a:r>
              <a:rPr lang="en-US" sz="2400" dirty="0">
                <a:solidFill>
                  <a:srgbClr val="FF0000"/>
                </a:solidFill>
                <a:latin typeface="Century Gothic" panose="020B0502020202020204" pitchFamily="34" charset="0"/>
              </a:rPr>
              <a:t>901-416-4606 </a:t>
            </a:r>
            <a:r>
              <a:rPr lang="en-US" sz="2400" dirty="0">
                <a:solidFill>
                  <a:schemeClr val="tx1"/>
                </a:solidFill>
                <a:latin typeface="Century Gothic" panose="020B0502020202020204" pitchFamily="34" charset="0"/>
              </a:rPr>
              <a:t>or email the faculty or staff directly.</a:t>
            </a:r>
          </a:p>
          <a:p>
            <a:pPr marL="0" indent="0">
              <a:buClrTx/>
              <a:buNone/>
            </a:pPr>
            <a:endParaRPr lang="en-US" sz="2400" u="sng" dirty="0">
              <a:solidFill>
                <a:schemeClr val="tx1"/>
              </a:solidFill>
              <a:latin typeface="Century Gothic" panose="020B0502020202020204" pitchFamily="34" charset="0"/>
            </a:endParaRPr>
          </a:p>
          <a:p>
            <a:pPr marL="0" indent="0">
              <a:buClrTx/>
              <a:buNone/>
            </a:pPr>
            <a:r>
              <a:rPr lang="en-US" sz="2400" u="sng" dirty="0">
                <a:solidFill>
                  <a:schemeClr val="tx1"/>
                </a:solidFill>
                <a:latin typeface="Century Gothic" panose="020B0502020202020204" pitchFamily="34" charset="0"/>
              </a:rPr>
              <a:t>The Peabody Admin staff is here to help you: </a:t>
            </a:r>
          </a:p>
          <a:p>
            <a:pPr lvl="1"/>
            <a:r>
              <a:rPr lang="en-US" sz="2400" dirty="0">
                <a:solidFill>
                  <a:schemeClr val="tx1"/>
                </a:solidFill>
                <a:latin typeface="Century Gothic" panose="020B0502020202020204" pitchFamily="34" charset="0"/>
              </a:rPr>
              <a:t>Melanie Nelson, Principal</a:t>
            </a:r>
          </a:p>
          <a:p>
            <a:pPr lvl="1"/>
            <a:r>
              <a:rPr lang="en-US" sz="2400" dirty="0">
                <a:solidFill>
                  <a:schemeClr val="tx1"/>
                </a:solidFill>
                <a:latin typeface="Century Gothic" panose="020B0502020202020204" pitchFamily="34" charset="0"/>
              </a:rPr>
              <a:t>Kevin Morris, Assistant Principal </a:t>
            </a:r>
          </a:p>
          <a:p>
            <a:pPr lvl="1"/>
            <a:r>
              <a:rPr lang="en-US" sz="2400" dirty="0">
                <a:solidFill>
                  <a:schemeClr val="tx1"/>
                </a:solidFill>
                <a:latin typeface="Century Gothic" panose="020B0502020202020204" pitchFamily="34" charset="0"/>
              </a:rPr>
              <a:t>Rebecca Hobson, Professional Learning Community Coach</a:t>
            </a:r>
          </a:p>
          <a:p>
            <a:pPr lvl="1"/>
            <a:r>
              <a:rPr lang="en-US" sz="2400" dirty="0" err="1">
                <a:solidFill>
                  <a:schemeClr val="tx1"/>
                </a:solidFill>
                <a:latin typeface="Century Gothic" panose="020B0502020202020204" pitchFamily="34" charset="0"/>
              </a:rPr>
              <a:t>Shonte</a:t>
            </a:r>
            <a:r>
              <a:rPr lang="en-US" sz="2400" dirty="0">
                <a:solidFill>
                  <a:schemeClr val="tx1"/>
                </a:solidFill>
                <a:latin typeface="Century Gothic" panose="020B0502020202020204" pitchFamily="34" charset="0"/>
              </a:rPr>
              <a:t> Hill, Optional Coordinator</a:t>
            </a:r>
          </a:p>
          <a:p>
            <a:pPr lvl="1"/>
            <a:r>
              <a:rPr lang="en-US" sz="2400" dirty="0">
                <a:solidFill>
                  <a:schemeClr val="tx1"/>
                </a:solidFill>
                <a:latin typeface="Century Gothic" panose="020B0502020202020204" pitchFamily="34" charset="0"/>
              </a:rPr>
              <a:t>Tamara Turner, School Counselor</a:t>
            </a:r>
          </a:p>
          <a:p>
            <a:pPr lvl="1"/>
            <a:endParaRPr lang="en-US" dirty="0">
              <a:solidFill>
                <a:schemeClr val="tx1"/>
              </a:solidFill>
              <a:latin typeface="Century Gothic" panose="020B0502020202020204" pitchFamily="34" charset="0"/>
            </a:endParaRPr>
          </a:p>
          <a:p>
            <a:pPr marL="170260" lvl="1" indent="0">
              <a:buNone/>
            </a:pPr>
            <a:endParaRPr lang="en-US" dirty="0">
              <a:solidFill>
                <a:schemeClr val="tx1"/>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49</a:t>
            </a:fld>
            <a:endParaRPr lang="en-US" dirty="0">
              <a:latin typeface="Calibri" panose="020F0502020204030204"/>
            </a:endParaRPr>
          </a:p>
        </p:txBody>
      </p:sp>
    </p:spTree>
    <p:extLst>
      <p:ext uri="{BB962C8B-B14F-4D97-AF65-F5344CB8AC3E}">
        <p14:creationId xmlns:p14="http://schemas.microsoft.com/office/powerpoint/2010/main" val="385011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E978-9605-417C-951F-53F4926CFF1A}"/>
              </a:ext>
            </a:extLst>
          </p:cNvPr>
          <p:cNvSpPr>
            <a:spLocks noGrp="1"/>
          </p:cNvSpPr>
          <p:nvPr>
            <p:ph type="title"/>
          </p:nvPr>
        </p:nvSpPr>
        <p:spPr>
          <a:xfrm>
            <a:off x="1172567" y="4086053"/>
            <a:ext cx="6400800" cy="1130300"/>
          </a:xfrm>
        </p:spPr>
        <p:txBody>
          <a:bodyPr/>
          <a:lstStyle/>
          <a:p>
            <a:pPr algn="ctr"/>
            <a:r>
              <a:rPr lang="en-US" b="1" dirty="0"/>
              <a:t>ATTENDANCE</a:t>
            </a:r>
          </a:p>
        </p:txBody>
      </p:sp>
      <p:sp>
        <p:nvSpPr>
          <p:cNvPr id="3" name="Text Placeholder 2">
            <a:extLst>
              <a:ext uri="{FF2B5EF4-FFF2-40B4-BE49-F238E27FC236}">
                <a16:creationId xmlns:a16="http://schemas.microsoft.com/office/drawing/2014/main" id="{4278E065-5690-4B45-B0FC-F28EF27E0C39}"/>
              </a:ext>
            </a:extLst>
          </p:cNvPr>
          <p:cNvSpPr>
            <a:spLocks noGrp="1"/>
          </p:cNvSpPr>
          <p:nvPr>
            <p:ph type="body" idx="1"/>
          </p:nvPr>
        </p:nvSpPr>
        <p:spPr>
          <a:xfrm>
            <a:off x="729061" y="1109499"/>
            <a:ext cx="3487340" cy="694298"/>
          </a:xfrm>
        </p:spPr>
        <p:txBody>
          <a:bodyPr>
            <a:normAutofit fontScale="92500" lnSpcReduction="20000"/>
          </a:bodyPr>
          <a:lstStyle/>
          <a:p>
            <a:pPr algn="ctr"/>
            <a:r>
              <a:rPr lang="en-US" dirty="0"/>
              <a:t>CHOICE TRANSFER REQUIREMENTS</a:t>
            </a:r>
          </a:p>
        </p:txBody>
      </p:sp>
      <p:sp>
        <p:nvSpPr>
          <p:cNvPr id="6" name="Text Placeholder 5">
            <a:extLst>
              <a:ext uri="{FF2B5EF4-FFF2-40B4-BE49-F238E27FC236}">
                <a16:creationId xmlns:a16="http://schemas.microsoft.com/office/drawing/2014/main" id="{D2163651-1764-4E30-AE23-5C5BCDC992E1}"/>
              </a:ext>
            </a:extLst>
          </p:cNvPr>
          <p:cNvSpPr>
            <a:spLocks noGrp="1"/>
          </p:cNvSpPr>
          <p:nvPr>
            <p:ph type="body" sz="quarter" idx="3"/>
          </p:nvPr>
        </p:nvSpPr>
        <p:spPr>
          <a:xfrm>
            <a:off x="4559299" y="1109499"/>
            <a:ext cx="3498851" cy="694298"/>
          </a:xfrm>
        </p:spPr>
        <p:txBody>
          <a:bodyPr>
            <a:normAutofit fontScale="92500" lnSpcReduction="20000"/>
          </a:bodyPr>
          <a:lstStyle/>
          <a:p>
            <a:pPr algn="ctr"/>
            <a:r>
              <a:rPr lang="en-US" dirty="0"/>
              <a:t>OPTIONAL TRANSFER REQUIREMENTS</a:t>
            </a:r>
          </a:p>
        </p:txBody>
      </p:sp>
      <p:sp>
        <p:nvSpPr>
          <p:cNvPr id="4" name="Text Placeholder 3">
            <a:extLst>
              <a:ext uri="{FF2B5EF4-FFF2-40B4-BE49-F238E27FC236}">
                <a16:creationId xmlns:a16="http://schemas.microsoft.com/office/drawing/2014/main" id="{4986B87E-83DC-455A-94FE-389658903147}"/>
              </a:ext>
            </a:extLst>
          </p:cNvPr>
          <p:cNvSpPr>
            <a:spLocks noGrp="1"/>
          </p:cNvSpPr>
          <p:nvPr>
            <p:ph sz="quarter" idx="4"/>
          </p:nvPr>
        </p:nvSpPr>
        <p:spPr>
          <a:xfrm>
            <a:off x="4460279" y="2016754"/>
            <a:ext cx="3696891" cy="2272904"/>
          </a:xfrm>
        </p:spPr>
        <p:txBody>
          <a:bodyPr>
            <a:normAutofit fontScale="85000" lnSpcReduction="20000"/>
          </a:bodyPr>
          <a:lstStyle/>
          <a:p>
            <a:pPr marL="257175" marR="236696" indent="-257175" fontAlgn="base">
              <a:lnSpc>
                <a:spcPct val="103000"/>
              </a:lnSpc>
              <a:spcBef>
                <a:spcPts val="0"/>
              </a:spcBef>
              <a:spcAft>
                <a:spcPts val="38"/>
              </a:spcAft>
              <a:buClr>
                <a:srgbClr val="000000"/>
              </a:buClr>
              <a:buSzPts val="1400"/>
            </a:pPr>
            <a:r>
              <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The student has accumulated </a:t>
            </a:r>
            <a:r>
              <a:rPr lang="en-US" sz="1350" b="1" u="sng"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any combination</a:t>
            </a:r>
            <a:r>
              <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 of 10 or more unexcused absences from school or class, </a:t>
            </a:r>
            <a:r>
              <a:rPr lang="en-US" sz="1350" b="1" dirty="0" err="1">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tardies</a:t>
            </a:r>
            <a:r>
              <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 to school or class, or early dismissal from school or class. </a:t>
            </a:r>
          </a:p>
          <a:p>
            <a:pPr marL="0" marR="236696" indent="0" fontAlgn="base">
              <a:lnSpc>
                <a:spcPct val="103000"/>
              </a:lnSpc>
              <a:spcBef>
                <a:spcPts val="0"/>
              </a:spcBef>
              <a:spcAft>
                <a:spcPts val="38"/>
              </a:spcAft>
              <a:buClr>
                <a:srgbClr val="000000"/>
              </a:buClr>
              <a:buSzPts val="1400"/>
              <a:buNone/>
            </a:pPr>
            <a:endParaRPr lang="en-US" sz="1350" dirty="0">
              <a:solidFill>
                <a:srgbClr val="000000"/>
              </a:solidFill>
              <a:uFill>
                <a:solidFill>
                  <a:srgbClr val="000000"/>
                </a:solidFill>
              </a:uFill>
              <a:latin typeface="Bookman Old Style" panose="02050604050505020204" pitchFamily="18" charset="0"/>
              <a:ea typeface="Arial" panose="020B0604020202020204" pitchFamily="34" charset="0"/>
              <a:cs typeface="Arial" panose="020B0604020202020204" pitchFamily="34" charset="0"/>
            </a:endParaRPr>
          </a:p>
          <a:p>
            <a:pPr marL="257175" marR="236696" indent="-257175" fontAlgn="base">
              <a:lnSpc>
                <a:spcPct val="103000"/>
              </a:lnSpc>
              <a:spcBef>
                <a:spcPts val="0"/>
              </a:spcBef>
              <a:spcAft>
                <a:spcPts val="19"/>
              </a:spcAft>
              <a:buClr>
                <a:srgbClr val="000000"/>
              </a:buClr>
              <a:buSzPts val="1400"/>
            </a:pPr>
            <a:r>
              <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The student has a combination of: </a:t>
            </a:r>
            <a:r>
              <a:rPr lang="en-US" sz="1350" dirty="0">
                <a:solidFill>
                  <a:srgbClr val="000000"/>
                </a:solidFill>
                <a:uFill>
                  <a:solidFill>
                    <a:srgbClr val="000000"/>
                  </a:solidFill>
                </a:uFill>
                <a:latin typeface="Bookman Old Style" panose="02050604050505020204" pitchFamily="18" charset="0"/>
                <a:ea typeface="Courier New" panose="02070309020205020404" pitchFamily="49" charset="0"/>
                <a:cs typeface="Arial" panose="020B0604020202020204" pitchFamily="34" charset="0"/>
              </a:rPr>
              <a:t>o</a:t>
            </a:r>
            <a:r>
              <a:rPr lang="en-US" sz="1350" dirty="0">
                <a:solidFill>
                  <a:srgbClr val="000000"/>
                </a:solidFill>
                <a:uFill>
                  <a:solidFill>
                    <a:srgbClr val="000000"/>
                  </a:solidFill>
                </a:uFill>
                <a:latin typeface="Bookman Old Style" panose="02050604050505020204" pitchFamily="18" charset="0"/>
                <a:ea typeface="Arial" panose="020B0604020202020204" pitchFamily="34" charset="0"/>
                <a:cs typeface="Arial" panose="020B0604020202020204" pitchFamily="34" charset="0"/>
              </a:rPr>
              <a:t> </a:t>
            </a:r>
            <a:r>
              <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3 Office referrals, In-school Suspensions, or Out-of-School </a:t>
            </a:r>
            <a:r>
              <a:rPr lang="en-US" sz="1350" b="1" dirty="0">
                <a:solidFill>
                  <a:srgbClr val="000000"/>
                </a:solidFill>
                <a:latin typeface="Bookman Old Style" panose="02050604050505020204" pitchFamily="18" charset="0"/>
                <a:ea typeface="Bookman Old Style" panose="02050604050505020204" pitchFamily="18" charset="0"/>
                <a:cs typeface="Bookman Old Style" panose="02050604050505020204" pitchFamily="18" charset="0"/>
              </a:rPr>
              <a:t>Suspensions, 2 (or more) suspensions of 4-10 days for any reason, any long term Out-of-School Suspension/Expulsion </a:t>
            </a:r>
            <a:endParaRPr lang="en-US" sz="1350" dirty="0">
              <a:solidFill>
                <a:srgbClr val="000000"/>
              </a:solidFill>
              <a:latin typeface="Bookman Old Style" panose="02050604050505020204" pitchFamily="18" charset="0"/>
              <a:ea typeface="Calibri" panose="020F0502020204030204" pitchFamily="34" charset="0"/>
            </a:endParaRPr>
          </a:p>
          <a:p>
            <a:endParaRPr lang="en-US" dirty="0"/>
          </a:p>
          <a:p>
            <a:endParaRPr lang="en-US" dirty="0"/>
          </a:p>
        </p:txBody>
      </p:sp>
      <p:sp>
        <p:nvSpPr>
          <p:cNvPr id="9" name="Content Placeholder 8">
            <a:extLst>
              <a:ext uri="{FF2B5EF4-FFF2-40B4-BE49-F238E27FC236}">
                <a16:creationId xmlns:a16="http://schemas.microsoft.com/office/drawing/2014/main" id="{589D89F5-CD10-4AFE-9E24-2FA6EF998B06}"/>
              </a:ext>
            </a:extLst>
          </p:cNvPr>
          <p:cNvSpPr>
            <a:spLocks noGrp="1"/>
          </p:cNvSpPr>
          <p:nvPr>
            <p:ph sz="half" idx="2"/>
          </p:nvPr>
        </p:nvSpPr>
        <p:spPr>
          <a:xfrm>
            <a:off x="582414" y="2039134"/>
            <a:ext cx="3703241" cy="2272904"/>
          </a:xfrm>
        </p:spPr>
        <p:txBody>
          <a:bodyPr>
            <a:normAutofit fontScale="85000" lnSpcReduction="20000"/>
          </a:bodyPr>
          <a:lstStyle/>
          <a:p>
            <a:pPr marL="257175" marR="6668" indent="-257175" fontAlgn="base">
              <a:lnSpc>
                <a:spcPct val="102000"/>
              </a:lnSpc>
              <a:spcBef>
                <a:spcPts val="0"/>
              </a:spcBef>
              <a:spcAft>
                <a:spcPts val="154"/>
              </a:spcAft>
              <a:buClr>
                <a:srgbClr val="000000"/>
              </a:buClr>
              <a:buSzPts val="1000"/>
            </a:pPr>
            <a:r>
              <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Accumulation of any </a:t>
            </a:r>
            <a:r>
              <a:rPr lang="en-US" sz="1350" b="1" u="sng"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combination of 15 </a:t>
            </a:r>
            <a:r>
              <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or more absences from school or class, </a:t>
            </a:r>
            <a:r>
              <a:rPr lang="en-US" sz="1350" b="1" dirty="0" err="1">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tardies</a:t>
            </a:r>
            <a:r>
              <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 to school or class, or early dismissals from school or class (grades 1-5). </a:t>
            </a:r>
          </a:p>
          <a:p>
            <a:pPr marL="257175" marR="6668" indent="-257175" fontAlgn="base">
              <a:lnSpc>
                <a:spcPct val="102000"/>
              </a:lnSpc>
              <a:spcBef>
                <a:spcPts val="0"/>
              </a:spcBef>
              <a:spcAft>
                <a:spcPts val="154"/>
              </a:spcAft>
              <a:buClr>
                <a:srgbClr val="000000"/>
              </a:buClr>
              <a:buSzPts val="1000"/>
            </a:pPr>
            <a:endPar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endParaRPr>
          </a:p>
          <a:p>
            <a:pPr marL="257175" marR="6668" indent="-257175" fontAlgn="base">
              <a:lnSpc>
                <a:spcPct val="102000"/>
              </a:lnSpc>
              <a:spcBef>
                <a:spcPts val="0"/>
              </a:spcBef>
              <a:spcAft>
                <a:spcPts val="154"/>
              </a:spcAft>
              <a:buClr>
                <a:srgbClr val="000000"/>
              </a:buClr>
              <a:buSzPts val="1000"/>
            </a:pPr>
            <a:r>
              <a:rPr lang="en-US" sz="1350" b="1" dirty="0">
                <a:solidFill>
                  <a:srgbClr val="000000"/>
                </a:solidFill>
                <a:uFill>
                  <a:solidFill>
                    <a:srgbClr val="000000"/>
                  </a:solidFill>
                </a:uFill>
                <a:latin typeface="Bookman Old Style" panose="02050604050505020204" pitchFamily="18" charset="0"/>
                <a:ea typeface="Arial" panose="020B0604020202020204" pitchFamily="34" charset="0"/>
                <a:cs typeface="Arial" panose="020B0604020202020204" pitchFamily="34" charset="0"/>
              </a:rPr>
              <a:t>Behavior</a:t>
            </a:r>
          </a:p>
          <a:p>
            <a:pPr marL="0" marR="6668" indent="0" fontAlgn="base">
              <a:lnSpc>
                <a:spcPct val="102000"/>
              </a:lnSpc>
              <a:spcBef>
                <a:spcPts val="0"/>
              </a:spcBef>
              <a:spcAft>
                <a:spcPts val="154"/>
              </a:spcAft>
              <a:buClr>
                <a:srgbClr val="000000"/>
              </a:buClr>
              <a:buSzPts val="1000"/>
              <a:buNone/>
            </a:pPr>
            <a:endParaRPr lang="en-US" sz="1350" b="1" dirty="0">
              <a:solidFill>
                <a:srgbClr val="000000"/>
              </a:solidFill>
              <a:uFill>
                <a:solidFill>
                  <a:srgbClr val="000000"/>
                </a:solidFill>
              </a:uFill>
              <a:latin typeface="Bookman Old Style" panose="02050604050505020204" pitchFamily="18" charset="0"/>
              <a:ea typeface="Arial" panose="020B0604020202020204" pitchFamily="34" charset="0"/>
              <a:cs typeface="Arial" panose="020B0604020202020204" pitchFamily="34" charset="0"/>
            </a:endParaRPr>
          </a:p>
          <a:p>
            <a:pPr marL="257175" marR="6668" indent="-257175" fontAlgn="base">
              <a:lnSpc>
                <a:spcPct val="102000"/>
              </a:lnSpc>
              <a:spcBef>
                <a:spcPts val="0"/>
              </a:spcBef>
              <a:spcAft>
                <a:spcPts val="19"/>
              </a:spcAft>
              <a:buClr>
                <a:srgbClr val="000000"/>
              </a:buClr>
              <a:buSzPts val="1000"/>
            </a:pPr>
            <a:r>
              <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Satisfactory/ meeting standards in conduct or work habits (grades 1-5).  </a:t>
            </a:r>
            <a:endParaRPr lang="en-US" sz="1350" b="1" dirty="0">
              <a:solidFill>
                <a:srgbClr val="000000"/>
              </a:solidFill>
              <a:uFill>
                <a:solidFill>
                  <a:srgbClr val="000000"/>
                </a:solidFill>
              </a:uFill>
              <a:latin typeface="Bookman Old Style" panose="02050604050505020204" pitchFamily="18" charset="0"/>
              <a:ea typeface="Arial" panose="020B0604020202020204" pitchFamily="34" charset="0"/>
              <a:cs typeface="Arial" panose="020B0604020202020204" pitchFamily="34" charset="0"/>
            </a:endParaRPr>
          </a:p>
          <a:p>
            <a:pPr marL="0" marR="6668" indent="0" fontAlgn="base">
              <a:lnSpc>
                <a:spcPct val="102000"/>
              </a:lnSpc>
              <a:spcBef>
                <a:spcPts val="0"/>
              </a:spcBef>
              <a:spcAft>
                <a:spcPts val="19"/>
              </a:spcAft>
              <a:buClr>
                <a:srgbClr val="000000"/>
              </a:buClr>
              <a:buSzPts val="1000"/>
              <a:buNone/>
            </a:pPr>
            <a:r>
              <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	B or above in final reading or math grades   	(grade 1-5). </a:t>
            </a:r>
          </a:p>
          <a:p>
            <a:pPr marL="257175" marR="6668" indent="-257175" fontAlgn="base">
              <a:lnSpc>
                <a:spcPct val="102000"/>
              </a:lnSpc>
              <a:spcBef>
                <a:spcPts val="0"/>
              </a:spcBef>
              <a:spcAft>
                <a:spcPts val="19"/>
              </a:spcAft>
              <a:buClr>
                <a:srgbClr val="000000"/>
              </a:buClr>
              <a:buSzPts val="1000"/>
            </a:pPr>
            <a:endParaRPr lang="en-US" sz="1350" b="1" dirty="0">
              <a:solidFill>
                <a:srgbClr val="00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endParaRPr>
          </a:p>
          <a:p>
            <a:pPr marL="0" marR="6668" indent="0" fontAlgn="base">
              <a:lnSpc>
                <a:spcPct val="102000"/>
              </a:lnSpc>
              <a:spcBef>
                <a:spcPts val="0"/>
              </a:spcBef>
              <a:spcAft>
                <a:spcPts val="19"/>
              </a:spcAft>
              <a:buClr>
                <a:srgbClr val="000000"/>
              </a:buClr>
              <a:buSzPts val="1000"/>
              <a:buNone/>
            </a:pPr>
            <a:r>
              <a:rPr lang="en-US" sz="1425" b="1" i="1" dirty="0">
                <a:solidFill>
                  <a:srgbClr val="FF0000"/>
                </a:solidFill>
                <a:uFill>
                  <a:solidFill>
                    <a:srgbClr val="000000"/>
                  </a:solidFill>
                </a:uFill>
                <a:latin typeface="Bookman Old Style" panose="02050604050505020204" pitchFamily="18" charset="0"/>
                <a:ea typeface="Bookman Old Style" panose="02050604050505020204" pitchFamily="18" charset="0"/>
                <a:cs typeface="Bookman Old Style" panose="02050604050505020204" pitchFamily="18" charset="0"/>
              </a:rPr>
              <a:t>Probations will not be granted two years in a row. </a:t>
            </a:r>
            <a:endParaRPr lang="en-US" sz="1425" b="1" i="1" dirty="0">
              <a:solidFill>
                <a:srgbClr val="FF0000"/>
              </a:solidFill>
              <a:uFill>
                <a:solidFill>
                  <a:srgbClr val="000000"/>
                </a:solidFill>
              </a:uFill>
              <a:latin typeface="Bookman Old Style" panose="02050604050505020204" pitchFamily="18" charset="0"/>
              <a:ea typeface="Arial" panose="020B0604020202020204" pitchFamily="34" charset="0"/>
              <a:cs typeface="Arial" panose="020B0604020202020204" pitchFamily="34" charset="0"/>
            </a:endParaRPr>
          </a:p>
          <a:p>
            <a:endParaRPr lang="en-US" dirty="0"/>
          </a:p>
        </p:txBody>
      </p:sp>
      <p:pic>
        <p:nvPicPr>
          <p:cNvPr id="12" name="Picture 11">
            <a:extLst>
              <a:ext uri="{FF2B5EF4-FFF2-40B4-BE49-F238E27FC236}">
                <a16:creationId xmlns:a16="http://schemas.microsoft.com/office/drawing/2014/main" id="{F327CFF3-3FA9-4F86-843B-241CAA0456AF}"/>
              </a:ext>
            </a:extLst>
          </p:cNvPr>
          <p:cNvPicPr/>
          <p:nvPr/>
        </p:nvPicPr>
        <p:blipFill>
          <a:blip r:embed="rId2"/>
          <a:stretch>
            <a:fillRect/>
          </a:stretch>
        </p:blipFill>
        <p:spPr>
          <a:xfrm>
            <a:off x="7673008" y="857251"/>
            <a:ext cx="1470992" cy="907256"/>
          </a:xfrm>
          <a:prstGeom prst="rect">
            <a:avLst/>
          </a:prstGeom>
        </p:spPr>
      </p:pic>
    </p:spTree>
    <p:extLst>
      <p:ext uri="{BB962C8B-B14F-4D97-AF65-F5344CB8AC3E}">
        <p14:creationId xmlns:p14="http://schemas.microsoft.com/office/powerpoint/2010/main" val="4164098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511" y="1835842"/>
            <a:ext cx="8109657" cy="2215991"/>
          </a:xfrm>
          <a:prstGeom prst="rect">
            <a:avLst/>
          </a:prstGeom>
          <a:noFill/>
        </p:spPr>
        <p:txBody>
          <a:bodyPr wrap="none" lIns="68580" tIns="34290" rIns="68580" bIns="34290">
            <a:spAutoFit/>
          </a:bodyPr>
          <a:lstStyle/>
          <a:p>
            <a:pPr algn="ctr" defTabSz="342900"/>
            <a:r>
              <a:rPr lang="en-US" sz="4950" b="1" dirty="0">
                <a:ln w="22225">
                  <a:solidFill>
                    <a:srgbClr val="2683C6"/>
                  </a:solidFill>
                  <a:prstDash val="solid"/>
                </a:ln>
                <a:solidFill>
                  <a:prstClr val="black"/>
                </a:solidFill>
                <a:latin typeface="Arial" panose="020B0604020202020204" pitchFamily="34" charset="0"/>
                <a:cs typeface="Arial" panose="020B0604020202020204" pitchFamily="34" charset="0"/>
              </a:rPr>
              <a:t>WE JUST WANT TO SAY…</a:t>
            </a:r>
          </a:p>
          <a:p>
            <a:pPr algn="ctr" defTabSz="342900"/>
            <a:r>
              <a:rPr lang="en-US" sz="9000" b="1" dirty="0">
                <a:ln w="22225">
                  <a:solidFill>
                    <a:srgbClr val="2683C6"/>
                  </a:solidFill>
                  <a:prstDash val="solid"/>
                </a:ln>
                <a:solidFill>
                  <a:srgbClr val="2683C6">
                    <a:lumMod val="40000"/>
                    <a:lumOff val="60000"/>
                  </a:srgbClr>
                </a:solidFill>
                <a:latin typeface="Arial" panose="020B0604020202020204" pitchFamily="34" charset="0"/>
                <a:cs typeface="Arial" panose="020B0604020202020204" pitchFamily="34" charset="0"/>
              </a:rPr>
              <a:t>THANK YOU!</a:t>
            </a:r>
          </a:p>
        </p:txBody>
      </p:sp>
      <p:sp>
        <p:nvSpPr>
          <p:cNvPr id="6" name="Slide Number Placeholder 5"/>
          <p:cNvSpPr>
            <a:spLocks noGrp="1"/>
          </p:cNvSpPr>
          <p:nvPr>
            <p:ph type="sldNum" sz="quarter" idx="12"/>
          </p:nvPr>
        </p:nvSpPr>
        <p:spPr/>
        <p:txBody>
          <a:bodyPr/>
          <a:lstStyle/>
          <a:p>
            <a:pPr defTabSz="342900"/>
            <a:fld id="{4FAB73BC-B049-4115-A692-8D63A059BFB8}" type="slidenum">
              <a:rPr lang="en-US">
                <a:latin typeface="Calibri" panose="020F0502020204030204"/>
              </a:rPr>
              <a:pPr defTabSz="342900"/>
              <a:t>50</a:t>
            </a:fld>
            <a:endParaRPr lang="en-US" dirty="0">
              <a:latin typeface="Calibri" panose="020F0502020204030204"/>
            </a:endParaRPr>
          </a:p>
        </p:txBody>
      </p:sp>
    </p:spTree>
    <p:extLst>
      <p:ext uri="{BB962C8B-B14F-4D97-AF65-F5344CB8AC3E}">
        <p14:creationId xmlns:p14="http://schemas.microsoft.com/office/powerpoint/2010/main" val="369257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A738-9894-44C9-85D8-565F0A546913}"/>
              </a:ext>
            </a:extLst>
          </p:cNvPr>
          <p:cNvSpPr>
            <a:spLocks noGrp="1"/>
          </p:cNvSpPr>
          <p:nvPr>
            <p:ph type="title"/>
          </p:nvPr>
        </p:nvSpPr>
        <p:spPr>
          <a:xfrm>
            <a:off x="1263110" y="5460781"/>
            <a:ext cx="6400800" cy="539969"/>
          </a:xfrm>
        </p:spPr>
        <p:txBody>
          <a:bodyPr>
            <a:normAutofit fontScale="90000"/>
          </a:bodyPr>
          <a:lstStyle/>
          <a:p>
            <a:pPr algn="ctr"/>
            <a:r>
              <a:rPr lang="en-US" b="1" dirty="0"/>
              <a:t>SCHOOLWIDE DISCIPLINE SYSTEM</a:t>
            </a:r>
          </a:p>
        </p:txBody>
      </p:sp>
      <p:sp>
        <p:nvSpPr>
          <p:cNvPr id="3" name="Text Placeholder 2">
            <a:extLst>
              <a:ext uri="{FF2B5EF4-FFF2-40B4-BE49-F238E27FC236}">
                <a16:creationId xmlns:a16="http://schemas.microsoft.com/office/drawing/2014/main" id="{867FBFA5-E9F4-406D-8B8F-8DA373FE5B34}"/>
              </a:ext>
            </a:extLst>
          </p:cNvPr>
          <p:cNvSpPr>
            <a:spLocks noGrp="1"/>
          </p:cNvSpPr>
          <p:nvPr>
            <p:ph type="body" sz="quarter" idx="12"/>
          </p:nvPr>
        </p:nvSpPr>
        <p:spPr>
          <a:xfrm>
            <a:off x="932033" y="1043177"/>
            <a:ext cx="6602016" cy="3744722"/>
          </a:xfrm>
        </p:spPr>
        <p:txBody>
          <a:bodyPr/>
          <a:lstStyle/>
          <a:p>
            <a:endParaRPr lang="en-US" dirty="0"/>
          </a:p>
        </p:txBody>
      </p:sp>
      <p:pic>
        <p:nvPicPr>
          <p:cNvPr id="7" name="Picture 6">
            <a:extLst>
              <a:ext uri="{FF2B5EF4-FFF2-40B4-BE49-F238E27FC236}">
                <a16:creationId xmlns:a16="http://schemas.microsoft.com/office/drawing/2014/main" id="{0C829140-38A8-4F47-80F0-1164E1DB25FD}"/>
              </a:ext>
            </a:extLst>
          </p:cNvPr>
          <p:cNvPicPr>
            <a:picLocks noChangeAspect="1"/>
          </p:cNvPicPr>
          <p:nvPr/>
        </p:nvPicPr>
        <p:blipFill>
          <a:blip r:embed="rId2"/>
          <a:stretch>
            <a:fillRect/>
          </a:stretch>
        </p:blipFill>
        <p:spPr>
          <a:xfrm>
            <a:off x="0" y="857250"/>
            <a:ext cx="9144000" cy="4701209"/>
          </a:xfrm>
          <a:prstGeom prst="rect">
            <a:avLst/>
          </a:prstGeom>
        </p:spPr>
      </p:pic>
    </p:spTree>
    <p:extLst>
      <p:ext uri="{BB962C8B-B14F-4D97-AF65-F5344CB8AC3E}">
        <p14:creationId xmlns:p14="http://schemas.microsoft.com/office/powerpoint/2010/main" val="86799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1543-DE87-7718-E712-C83F8116653C}"/>
              </a:ext>
            </a:extLst>
          </p:cNvPr>
          <p:cNvSpPr>
            <a:spLocks noGrp="1"/>
          </p:cNvSpPr>
          <p:nvPr>
            <p:ph type="title"/>
          </p:nvPr>
        </p:nvSpPr>
        <p:spPr/>
        <p:txBody>
          <a:bodyPr/>
          <a:lstStyle/>
          <a:p>
            <a:r>
              <a:rPr lang="en-US" dirty="0"/>
              <a:t>Parent Concerns</a:t>
            </a:r>
          </a:p>
        </p:txBody>
      </p:sp>
      <p:sp>
        <p:nvSpPr>
          <p:cNvPr id="3" name="Content Placeholder 2">
            <a:extLst>
              <a:ext uri="{FF2B5EF4-FFF2-40B4-BE49-F238E27FC236}">
                <a16:creationId xmlns:a16="http://schemas.microsoft.com/office/drawing/2014/main" id="{FC502D02-C07B-7ECB-F419-AFA70E57EDB2}"/>
              </a:ext>
            </a:extLst>
          </p:cNvPr>
          <p:cNvSpPr>
            <a:spLocks noGrp="1"/>
          </p:cNvSpPr>
          <p:nvPr>
            <p:ph idx="1"/>
          </p:nvPr>
        </p:nvSpPr>
        <p:spPr>
          <a:xfrm>
            <a:off x="457200" y="1600200"/>
            <a:ext cx="8229600" cy="4983162"/>
          </a:xfrm>
        </p:spPr>
        <p:txBody>
          <a:bodyPr/>
          <a:lstStyle/>
          <a:p>
            <a:r>
              <a:rPr lang="en-US" dirty="0"/>
              <a:t>If you have a concern about your child’s grades, behavior, or any situation, always schedule an appointment with the teacher to discuss the matter first. </a:t>
            </a:r>
          </a:p>
          <a:p>
            <a:endParaRPr lang="en-US" dirty="0"/>
          </a:p>
          <a:p>
            <a:endParaRPr lang="en-US" dirty="0"/>
          </a:p>
        </p:txBody>
      </p:sp>
      <p:pic>
        <p:nvPicPr>
          <p:cNvPr id="5" name="Picture 4" descr=" group of people with a circle of text">
            <a:extLst>
              <a:ext uri="{FF2B5EF4-FFF2-40B4-BE49-F238E27FC236}">
                <a16:creationId xmlns:a16="http://schemas.microsoft.com/office/drawing/2014/main" id="{F2AADC43-088F-05A7-D9FE-B8078597953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38400" y="4202906"/>
            <a:ext cx="4267200" cy="2109787"/>
          </a:xfrm>
          <a:prstGeom prst="rect">
            <a:avLst/>
          </a:prstGeom>
        </p:spPr>
      </p:pic>
    </p:spTree>
    <p:extLst>
      <p:ext uri="{BB962C8B-B14F-4D97-AF65-F5344CB8AC3E}">
        <p14:creationId xmlns:p14="http://schemas.microsoft.com/office/powerpoint/2010/main" val="47455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BB4A-8362-413E-B1E8-58F9C2D49096}"/>
              </a:ext>
            </a:extLst>
          </p:cNvPr>
          <p:cNvSpPr>
            <a:spLocks noGrp="1"/>
          </p:cNvSpPr>
          <p:nvPr>
            <p:ph type="title"/>
          </p:nvPr>
        </p:nvSpPr>
        <p:spPr/>
        <p:txBody>
          <a:bodyPr/>
          <a:lstStyle/>
          <a:p>
            <a:r>
              <a:rPr lang="en-US" dirty="0"/>
              <a:t>Parking</a:t>
            </a:r>
          </a:p>
        </p:txBody>
      </p:sp>
      <p:sp>
        <p:nvSpPr>
          <p:cNvPr id="3" name="Content Placeholder 2">
            <a:extLst>
              <a:ext uri="{FF2B5EF4-FFF2-40B4-BE49-F238E27FC236}">
                <a16:creationId xmlns:a16="http://schemas.microsoft.com/office/drawing/2014/main" id="{EE46CEC7-CCC0-4271-93BB-450CDECAA01B}"/>
              </a:ext>
            </a:extLst>
          </p:cNvPr>
          <p:cNvSpPr>
            <a:spLocks noGrp="1"/>
          </p:cNvSpPr>
          <p:nvPr>
            <p:ph idx="1"/>
          </p:nvPr>
        </p:nvSpPr>
        <p:spPr>
          <a:xfrm>
            <a:off x="152400" y="1600200"/>
            <a:ext cx="8763000" cy="4525963"/>
          </a:xfrm>
        </p:spPr>
        <p:txBody>
          <a:bodyPr>
            <a:normAutofit fontScale="92500" lnSpcReduction="10000"/>
          </a:bodyPr>
          <a:lstStyle/>
          <a:p>
            <a:pPr marL="0" indent="0">
              <a:buNone/>
            </a:pPr>
            <a:r>
              <a:rPr lang="en-US" sz="4400" b="1" dirty="0">
                <a:solidFill>
                  <a:srgbClr val="FF0000"/>
                </a:solidFill>
              </a:rPr>
              <a:t>Morning Parking/Arrival:</a:t>
            </a:r>
          </a:p>
          <a:p>
            <a:pPr marL="0" indent="0">
              <a:buNone/>
            </a:pPr>
            <a:r>
              <a:rPr lang="en-US" dirty="0"/>
              <a:t>Park on side facing East bound on Young.</a:t>
            </a:r>
          </a:p>
          <a:p>
            <a:pPr marL="0" indent="0">
              <a:buNone/>
            </a:pPr>
            <a:r>
              <a:rPr lang="en-US" dirty="0"/>
              <a:t>Park on side facing South on Tanglewood.</a:t>
            </a:r>
          </a:p>
          <a:p>
            <a:pPr marL="0" indent="0">
              <a:buNone/>
            </a:pPr>
            <a:r>
              <a:rPr lang="en-US" dirty="0"/>
              <a:t>Side facing West on Young is only for drop-off.  Cars cannot park on West side of Young during morning.</a:t>
            </a:r>
          </a:p>
          <a:p>
            <a:pPr marL="0" indent="0">
              <a:buNone/>
            </a:pPr>
            <a:endParaRPr lang="en-US" dirty="0"/>
          </a:p>
          <a:p>
            <a:pPr marL="0" indent="0">
              <a:buNone/>
            </a:pPr>
            <a:r>
              <a:rPr lang="en-US" b="1" i="1" dirty="0">
                <a:solidFill>
                  <a:srgbClr val="FF0000"/>
                </a:solidFill>
              </a:rPr>
              <a:t>Always park alongside the curb to release students.  Please DO NOT drop off/pick up students in the middle of the street. </a:t>
            </a:r>
          </a:p>
          <a:p>
            <a:pPr marL="0" indent="0">
              <a:buNone/>
            </a:pPr>
            <a:endParaRPr lang="en-US" dirty="0"/>
          </a:p>
          <a:p>
            <a:pPr marL="0" indent="0">
              <a:buNone/>
            </a:pPr>
            <a:endParaRPr lang="en-US" dirty="0"/>
          </a:p>
        </p:txBody>
      </p:sp>
      <p:pic>
        <p:nvPicPr>
          <p:cNvPr id="4" name="Picture 3" descr="A picture containing icon&#10;&#10;Description automatically generated">
            <a:extLst>
              <a:ext uri="{FF2B5EF4-FFF2-40B4-BE49-F238E27FC236}">
                <a16:creationId xmlns:a16="http://schemas.microsoft.com/office/drawing/2014/main" id="{C8F15030-9A5A-4915-AF31-2EB4EEE78CA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5410200"/>
            <a:ext cx="3200400" cy="1442421"/>
          </a:xfrm>
          <a:prstGeom prst="rect">
            <a:avLst/>
          </a:prstGeom>
        </p:spPr>
      </p:pic>
    </p:spTree>
    <p:extLst>
      <p:ext uri="{BB962C8B-B14F-4D97-AF65-F5344CB8AC3E}">
        <p14:creationId xmlns:p14="http://schemas.microsoft.com/office/powerpoint/2010/main" val="102040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BB4A-8362-413E-B1E8-58F9C2D49096}"/>
              </a:ext>
            </a:extLst>
          </p:cNvPr>
          <p:cNvSpPr>
            <a:spLocks noGrp="1"/>
          </p:cNvSpPr>
          <p:nvPr>
            <p:ph type="title"/>
          </p:nvPr>
        </p:nvSpPr>
        <p:spPr/>
        <p:txBody>
          <a:bodyPr/>
          <a:lstStyle/>
          <a:p>
            <a:r>
              <a:rPr lang="en-US" dirty="0"/>
              <a:t>Parking</a:t>
            </a:r>
          </a:p>
        </p:txBody>
      </p:sp>
      <p:sp>
        <p:nvSpPr>
          <p:cNvPr id="3" name="Content Placeholder 2">
            <a:extLst>
              <a:ext uri="{FF2B5EF4-FFF2-40B4-BE49-F238E27FC236}">
                <a16:creationId xmlns:a16="http://schemas.microsoft.com/office/drawing/2014/main" id="{EE46CEC7-CCC0-4271-93BB-450CDECAA01B}"/>
              </a:ext>
            </a:extLst>
          </p:cNvPr>
          <p:cNvSpPr>
            <a:spLocks noGrp="1"/>
          </p:cNvSpPr>
          <p:nvPr>
            <p:ph idx="1"/>
          </p:nvPr>
        </p:nvSpPr>
        <p:spPr>
          <a:xfrm>
            <a:off x="152400" y="1600200"/>
            <a:ext cx="8763000" cy="4525963"/>
          </a:xfrm>
        </p:spPr>
        <p:txBody>
          <a:bodyPr>
            <a:normAutofit fontScale="92500" lnSpcReduction="10000"/>
          </a:bodyPr>
          <a:lstStyle/>
          <a:p>
            <a:pPr marL="0" indent="0">
              <a:buNone/>
            </a:pPr>
            <a:r>
              <a:rPr lang="en-US" sz="4400" b="1" dirty="0">
                <a:solidFill>
                  <a:srgbClr val="FF0000"/>
                </a:solidFill>
              </a:rPr>
              <a:t>Afternoon Parking/Arrival:</a:t>
            </a:r>
          </a:p>
          <a:p>
            <a:pPr marL="0" indent="0">
              <a:buNone/>
            </a:pPr>
            <a:r>
              <a:rPr lang="en-US" dirty="0"/>
              <a:t>Park on side facing East bound on Young.</a:t>
            </a:r>
          </a:p>
          <a:p>
            <a:pPr marL="0" indent="0">
              <a:buNone/>
            </a:pPr>
            <a:r>
              <a:rPr lang="en-US" dirty="0"/>
              <a:t>Park on  side facing South on Tanglewood.</a:t>
            </a:r>
          </a:p>
          <a:p>
            <a:pPr marL="0" indent="0">
              <a:buNone/>
            </a:pPr>
            <a:r>
              <a:rPr lang="en-US" dirty="0"/>
              <a:t>Parents are allowed to park on each side of Young during drop-off only.  </a:t>
            </a:r>
          </a:p>
          <a:p>
            <a:pPr marL="0" indent="0">
              <a:buNone/>
            </a:pPr>
            <a:endParaRPr lang="en-US" dirty="0"/>
          </a:p>
          <a:p>
            <a:pPr marL="0" indent="0">
              <a:buNone/>
            </a:pPr>
            <a:r>
              <a:rPr lang="en-US" b="1" i="1" dirty="0">
                <a:solidFill>
                  <a:srgbClr val="FF0000"/>
                </a:solidFill>
              </a:rPr>
              <a:t>Always park alongside the curb to release students.  Please DO NOT drop off/pick up students in the middle of the street. </a:t>
            </a:r>
          </a:p>
          <a:p>
            <a:pPr marL="0" indent="0">
              <a:buNone/>
            </a:pPr>
            <a:endParaRPr lang="en-US" dirty="0"/>
          </a:p>
        </p:txBody>
      </p:sp>
      <p:pic>
        <p:nvPicPr>
          <p:cNvPr id="4" name="Picture 3" descr="A picture containing icon&#10;&#10;Description automatically generated">
            <a:extLst>
              <a:ext uri="{FF2B5EF4-FFF2-40B4-BE49-F238E27FC236}">
                <a16:creationId xmlns:a16="http://schemas.microsoft.com/office/drawing/2014/main" id="{70FD2D8E-8E42-4C8C-9E40-CF4CDB33F60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5410200"/>
            <a:ext cx="3200400" cy="1442421"/>
          </a:xfrm>
          <a:prstGeom prst="rect">
            <a:avLst/>
          </a:prstGeom>
        </p:spPr>
      </p:pic>
    </p:spTree>
    <p:extLst>
      <p:ext uri="{BB962C8B-B14F-4D97-AF65-F5344CB8AC3E}">
        <p14:creationId xmlns:p14="http://schemas.microsoft.com/office/powerpoint/2010/main" val="612486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ysClr val="windowText" lastClr="000000"/>
      </a:dk1>
      <a:lt1>
        <a:sysClr val="window" lastClr="FFFFFF"/>
      </a:lt1>
      <a:dk2>
        <a:srgbClr val="1E5155"/>
      </a:dk2>
      <a:lt2>
        <a:srgbClr val="EBEBEB"/>
      </a:lt2>
      <a:accent1>
        <a:srgbClr val="E6B729"/>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Retrospect">
  <a:themeElements>
    <a:clrScheme name="Custom 2">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070C0"/>
      </a:hlink>
      <a:folHlink>
        <a:srgbClr val="0070C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362</TotalTime>
  <Words>3289</Words>
  <Application>Microsoft Office PowerPoint</Application>
  <PresentationFormat>On-screen Show (4:3)</PresentationFormat>
  <Paragraphs>432</Paragraphs>
  <Slides>50</Slides>
  <Notes>38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50</vt:i4>
      </vt:variant>
    </vt:vector>
  </HeadingPairs>
  <TitlesOfParts>
    <vt:vector size="64" baseType="lpstr">
      <vt:lpstr>Arial</vt:lpstr>
      <vt:lpstr>Bookman Old Style</vt:lpstr>
      <vt:lpstr>Calibri</vt:lpstr>
      <vt:lpstr>Century Gothic</vt:lpstr>
      <vt:lpstr>Corbel</vt:lpstr>
      <vt:lpstr>Georgia</vt:lpstr>
      <vt:lpstr>Marker Felt</vt:lpstr>
      <vt:lpstr>Times</vt:lpstr>
      <vt:lpstr>Wingdings</vt:lpstr>
      <vt:lpstr>Wingdings 3</vt:lpstr>
      <vt:lpstr>Ion</vt:lpstr>
      <vt:lpstr>Retrospect</vt:lpstr>
      <vt:lpstr>Office Theme</vt:lpstr>
      <vt:lpstr>1_Office Theme</vt:lpstr>
      <vt:lpstr>WELCOME TO OPEN HOUSE</vt:lpstr>
      <vt:lpstr>ARRIVAL/DISMISSAL PROCEDURES</vt:lpstr>
      <vt:lpstr>SIGN-IN/SIGN OUT</vt:lpstr>
      <vt:lpstr>EARLY CHECK-OUT</vt:lpstr>
      <vt:lpstr>ATTENDANCE</vt:lpstr>
      <vt:lpstr>SCHOOLWIDE DISCIPLINE SYSTEM</vt:lpstr>
      <vt:lpstr>Parent Concerns</vt:lpstr>
      <vt:lpstr>Parking</vt:lpstr>
      <vt:lpstr>Parking</vt:lpstr>
      <vt:lpstr>Parking</vt:lpstr>
      <vt:lpstr>DRESS CODE</vt:lpstr>
      <vt:lpstr>SCHOOL-WIDE INCENTIVES</vt:lpstr>
      <vt:lpstr>SCHOOL-WIDE INCENTIVES</vt:lpstr>
      <vt:lpstr>SCHOOL-WIDE INCENTIVES</vt:lpstr>
      <vt:lpstr> WELCOME TO OPEN HOUSE  COUNSELOR ORIENTATION   Peabody Elementary School 2023-2024</vt:lpstr>
      <vt:lpstr>PowerPoint Presentation</vt:lpstr>
      <vt:lpstr>Counselors work with...</vt:lpstr>
      <vt:lpstr>Helper……</vt:lpstr>
      <vt:lpstr>Class Lessons  -SEL lessons, Conflict resolution; Bullying; Decision-making Group Counseling (may be facilitated with school social worker)  -Social Skills; Anger Management  Individual Counseling  -Behavior Support Plans/Contracts, Transitions,  Academic Counseling, Goal Setting Organize special programs  -Career on Wheels, National No- Bullying Unity Day, Career Day, Mentoring    </vt:lpstr>
      <vt:lpstr>Parent Meetings Needs Assessments will be sent home by students.  Parents will have the opportunity to list topics of interest that they would like more information about.  Topics may include:  Homework Tips for Parents Building Self-esteem in Children Academic/Behavior Referral Process Test-taking Strategies for Parents How to work with Your Child and ADHD Bullying Prevention  Parent Consultation/Conferences Referrals to outside agencies for resources  </vt:lpstr>
      <vt:lpstr>Goals for Counseling</vt:lpstr>
      <vt:lpstr>PowerPoint Presentation</vt:lpstr>
      <vt:lpstr>PowerPoint Presentation</vt:lpstr>
      <vt:lpstr>What If I Need Support Quickly?</vt:lpstr>
      <vt:lpstr>Peabody Elementary School Annual Title I Parent Meeting</vt:lpstr>
      <vt:lpstr>Why are we here?</vt:lpstr>
      <vt:lpstr>PowerPoint Presentation</vt:lpstr>
      <vt:lpstr>What is a Title I school?</vt:lpstr>
      <vt:lpstr>What can Title I funds be used for?</vt:lpstr>
      <vt:lpstr>What can Title I funds be used for?</vt:lpstr>
      <vt:lpstr>What are my rights?</vt:lpstr>
      <vt:lpstr>What are my rights?</vt:lpstr>
      <vt:lpstr>What are my rights?</vt:lpstr>
      <vt:lpstr>Additional Information</vt:lpstr>
      <vt:lpstr>What tests will my child be taking?</vt:lpstr>
      <vt:lpstr>Additional Assessments</vt:lpstr>
      <vt:lpstr>Reporting Student Progress</vt:lpstr>
      <vt:lpstr>How can I be involved?</vt:lpstr>
      <vt:lpstr>How can I be involved?</vt:lpstr>
      <vt:lpstr>PowerPoint Presentation</vt:lpstr>
      <vt:lpstr>How is parent and family engagement funded?</vt:lpstr>
      <vt:lpstr>What is a Parent and Family Engagement Policy?</vt:lpstr>
      <vt:lpstr>What is a School-Parent Compact?</vt:lpstr>
      <vt:lpstr>How can I be involved on a daily basis? </vt:lpstr>
      <vt:lpstr>Opportunities for Parent Involvement at Peabody </vt:lpstr>
      <vt:lpstr>What can I do to support my child? </vt:lpstr>
      <vt:lpstr>Get to know your school –  Communicate with Teachers</vt:lpstr>
      <vt:lpstr>District/School Code of Conduct</vt:lpstr>
      <vt:lpstr>Who can I contact for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Peabody Elementary School Annual Title I Parent Meeting</dc:title>
  <dc:creator>LASHANDA J BELL</dc:creator>
  <cp:lastModifiedBy>REBECCA S HOBSON</cp:lastModifiedBy>
  <cp:revision>85</cp:revision>
  <cp:lastPrinted>2023-08-29T19:31:32Z</cp:lastPrinted>
  <dcterms:created xsi:type="dcterms:W3CDTF">2020-09-06T19:14:07Z</dcterms:created>
  <dcterms:modified xsi:type="dcterms:W3CDTF">2023-08-29T21:22:01Z</dcterms:modified>
</cp:coreProperties>
</file>